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Roboto Mono"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1FDE03-BE19-4768-911F-2F2550F10E46}">
  <a:tblStyle styleId="{631FDE03-BE19-4768-911F-2F2550F10E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p:cViewPr varScale="1">
        <p:scale>
          <a:sx n="148" d="100"/>
          <a:sy n="148" d="100"/>
        </p:scale>
        <p:origin x="6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DexterInd/GrovePi/blob/master/Software/Cpp/grove_dht_pro/grove_dht_example.cp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iki.seeedstudio.com/Grove-Temperature_Sensor_V1.2/"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rive.google.com/drive/folders/0B6dyEb8VXZo-N3hVcVI0UFpWSV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f4bc515ce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f4bc515ce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f4bc515c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f4bc515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f4bc515ce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f4bc515c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u="sng">
                <a:solidFill>
                  <a:schemeClr val="accent5"/>
                </a:solidFill>
                <a:hlinkClick r:id="rId3"/>
              </a:rPr>
              <a:t>https://github.com/DexterInd/GrovePi/blob/master/Software/Cpp/grove_dht_pro/grove_dht_example.cpp</a:t>
            </a:r>
            <a:endParaRPr sz="18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f4bc515ce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f4bc515ce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f4bc515c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f4bc515c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4bc515ce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4bc515ce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f4bc515ce_0_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f4bc515ce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f4bc515ce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f4bc515ce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f4bc515ce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f4bc515ce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4bc515ce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4bc515ce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f4bc515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f4bc515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f4bc515ce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f4bc515ce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f4bc515ce_0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f4bc515ce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f4bc515ce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f4bc515ce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f4bc515ce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f4bc515ce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f4bc515ce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f4bc515ce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4bc515ce_0_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f4bc515ce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f4bc515ce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f4bc515ce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f4bc515ce_0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f4bc515c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f4bc515ce_0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f4bc515c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 </a:t>
            </a:r>
            <a:r>
              <a:rPr lang="en" u="sng">
                <a:solidFill>
                  <a:schemeClr val="hlink"/>
                </a:solidFill>
                <a:hlinkClick r:id="rId3"/>
              </a:rPr>
              <a:t>http://wiki.seeedstudio.com/Grove-Temperature_Sensor_V1.2/</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f4bc515ce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f4bc515c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f4bc515c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f4bc515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f4bc515ce_0_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f4bc515ce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4bc515ce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f4bc515ce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f4bc515ce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f4bc515ce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f4bc515ce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f4bc515ce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f4bc515c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f4bc515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f4bc515c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f4bc515c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f4bc515ce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f4bc515c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f4bc515ce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f4bc515ce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f4bc515ce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f4bc515ce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Src: </a:t>
            </a:r>
            <a:r>
              <a:rPr lang="en" u="sng">
                <a:solidFill>
                  <a:schemeClr val="hlink"/>
                </a:solidFill>
                <a:hlinkClick r:id="rId3"/>
              </a:rPr>
              <a:t>https://drive.google.com/drive/folders/0B6dyEb8VXZo-N3hVcVI0UFpWSVk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f4bc515ce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f4bc515c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ONLY_2">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720050" y="359450"/>
            <a:ext cx="3214200" cy="834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52" name="Google Shape;52;p13"/>
          <p:cNvGrpSpPr/>
          <p:nvPr/>
        </p:nvGrpSpPr>
        <p:grpSpPr>
          <a:xfrm rot="5400000">
            <a:off x="8186507" y="4182606"/>
            <a:ext cx="627300" cy="1446850"/>
            <a:chOff x="6656382" y="-78921"/>
            <a:chExt cx="627300" cy="1446850"/>
          </a:xfrm>
        </p:grpSpPr>
        <p:sp>
          <p:nvSpPr>
            <p:cNvPr id="53" name="Google Shape;53;p13"/>
            <p:cNvSpPr/>
            <p:nvPr/>
          </p:nvSpPr>
          <p:spPr>
            <a:xfrm>
              <a:off x="66563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66563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66563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66563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66563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66563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69389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69389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69389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69389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69389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69389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72215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72215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72215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72215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72215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72215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3"/>
          <p:cNvSpPr/>
          <p:nvPr/>
        </p:nvSpPr>
        <p:spPr>
          <a:xfrm>
            <a:off x="-112925" y="3233575"/>
            <a:ext cx="9360025" cy="1927400"/>
          </a:xfrm>
          <a:custGeom>
            <a:avLst/>
            <a:gdLst/>
            <a:ahLst/>
            <a:cxnLst/>
            <a:rect l="l" t="t" r="r" b="b"/>
            <a:pathLst>
              <a:path w="374401" h="77096" extrusionOk="0">
                <a:moveTo>
                  <a:pt x="0" y="0"/>
                </a:moveTo>
                <a:lnTo>
                  <a:pt x="41826" y="77096"/>
                </a:lnTo>
                <a:lnTo>
                  <a:pt x="374401" y="41826"/>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xterInd/GrovePi/blob/master/Software/Cpp/grove_dht_pro/grove_dht_example.cpp"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clipse/mraa/blob/master/api/mraa/aio.h"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piazza.com/class/k4x6oonkcge2mj?cid=264"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1b10bmlvqabco.cloudfront.net/attach/jqmoqdgs2ch1ae/jcqs15lyimz14m/jsuos1m9lh1r/BeagleBone_Troubleshooting_Guide.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 7, 1F</a:t>
            </a:r>
            <a:endParaRPr/>
          </a:p>
        </p:txBody>
      </p:sp>
      <p:sp>
        <p:nvSpPr>
          <p:cNvPr id="77" name="Google Shape;7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Rishab Ketan Doshi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AIO</a:t>
            </a:r>
            <a:endParaRPr/>
          </a:p>
        </p:txBody>
      </p:sp>
      <p:sp>
        <p:nvSpPr>
          <p:cNvPr id="143" name="Google Shape;14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will use analog input output pins to read analog signal values from the Grove temperature sensor.</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4b requirements</a:t>
            </a:r>
            <a:endParaRPr/>
          </a:p>
        </p:txBody>
      </p:sp>
      <p:sp>
        <p:nvSpPr>
          <p:cNvPr id="156" name="Google Shape;156;p26"/>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dirty="0">
                <a:solidFill>
                  <a:schemeClr val="dk1"/>
                </a:solidFill>
              </a:rPr>
              <a:t>Write a program (called lab4b) that:</a:t>
            </a:r>
            <a:endParaRPr sz="1100" dirty="0">
              <a:solidFill>
                <a:schemeClr val="dk1"/>
              </a:solidFill>
            </a:endParaRPr>
          </a:p>
          <a:p>
            <a:pPr marL="457200" lvl="0" indent="-298450" algn="l" rtl="0">
              <a:spcBef>
                <a:spcPts val="1200"/>
              </a:spcBef>
              <a:spcAft>
                <a:spcPts val="0"/>
              </a:spcAft>
              <a:buClr>
                <a:schemeClr val="dk1"/>
              </a:buClr>
              <a:buSzPts val="1100"/>
              <a:buChar char="●"/>
            </a:pPr>
            <a:r>
              <a:rPr lang="en" sz="1100" dirty="0">
                <a:solidFill>
                  <a:schemeClr val="dk1"/>
                </a:solidFill>
              </a:rPr>
              <a:t>builds and runs on your embedded system.</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uses the AIO functions of the MRAA library to get readings from your temperature sensor.</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samples a temperature sensor at a configurable rate (defaulting to 1/second, and controlled by an optional --period=# command line parameter that specifies a sampling interval in seconds).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converts the sensor value into a temperature. By default, temperatures should be reported in degrees Fahrenheit, but this can be controlled with an optional --scale=C (or --scale=F) command line parameter.</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creates a report for each sample that includes:</a:t>
            </a:r>
            <a:endParaRPr sz="1100" dirty="0">
              <a:solidFill>
                <a:schemeClr val="dk1"/>
              </a:solidFill>
            </a:endParaRPr>
          </a:p>
          <a:p>
            <a:pPr marL="914400" lvl="1" indent="-298450" algn="l" rtl="0">
              <a:spcBef>
                <a:spcPts val="0"/>
              </a:spcBef>
              <a:spcAft>
                <a:spcPts val="0"/>
              </a:spcAft>
              <a:buClr>
                <a:schemeClr val="dk1"/>
              </a:buClr>
              <a:buSzPts val="1100"/>
              <a:buChar char="○"/>
            </a:pPr>
            <a:r>
              <a:rPr lang="en" sz="1100" dirty="0">
                <a:solidFill>
                  <a:schemeClr val="dk1"/>
                </a:solidFill>
              </a:rPr>
              <a:t>time of the sample (e.g. 17:25:58) in the local </a:t>
            </a:r>
            <a:r>
              <a:rPr lang="en" sz="1100" dirty="0" err="1">
                <a:solidFill>
                  <a:schemeClr val="dk1"/>
                </a:solidFill>
              </a:rPr>
              <a:t>timezone</a:t>
            </a:r>
            <a:endParaRPr sz="1100" dirty="0">
              <a:solidFill>
                <a:schemeClr val="dk1"/>
              </a:solidFill>
            </a:endParaRPr>
          </a:p>
          <a:p>
            <a:pPr marL="914400" lvl="1" indent="-298450" algn="l" rtl="0">
              <a:spcBef>
                <a:spcPts val="0"/>
              </a:spcBef>
              <a:spcAft>
                <a:spcPts val="0"/>
              </a:spcAft>
              <a:buClr>
                <a:schemeClr val="dk1"/>
              </a:buClr>
              <a:buSzPts val="1100"/>
              <a:buChar char="○"/>
            </a:pPr>
            <a:r>
              <a:rPr lang="en" sz="1100" dirty="0">
                <a:solidFill>
                  <a:schemeClr val="dk1"/>
                </a:solidFill>
              </a:rPr>
              <a:t>a single blank/space</a:t>
            </a:r>
            <a:endParaRPr sz="1100" dirty="0">
              <a:solidFill>
                <a:schemeClr val="dk1"/>
              </a:solidFill>
            </a:endParaRPr>
          </a:p>
          <a:p>
            <a:pPr marL="914400" lvl="1" indent="-298450" algn="l" rtl="0">
              <a:spcBef>
                <a:spcPts val="0"/>
              </a:spcBef>
              <a:spcAft>
                <a:spcPts val="0"/>
              </a:spcAft>
              <a:buClr>
                <a:schemeClr val="dk1"/>
              </a:buClr>
              <a:buSzPts val="1100"/>
              <a:buChar char="○"/>
            </a:pPr>
            <a:r>
              <a:rPr lang="en" sz="1100" dirty="0">
                <a:solidFill>
                  <a:schemeClr val="dk1"/>
                </a:solidFill>
              </a:rPr>
              <a:t>a decimal temperature in degrees and tenths (e.g. 98.6)</a:t>
            </a:r>
            <a:endParaRPr sz="1100" dirty="0">
              <a:solidFill>
                <a:schemeClr val="dk1"/>
              </a:solidFill>
            </a:endParaRPr>
          </a:p>
          <a:p>
            <a:pPr marL="914400" lvl="1" indent="-298450" algn="l" rtl="0">
              <a:spcBef>
                <a:spcPts val="0"/>
              </a:spcBef>
              <a:spcAft>
                <a:spcPts val="0"/>
              </a:spcAft>
              <a:buClr>
                <a:schemeClr val="dk1"/>
              </a:buClr>
              <a:buSzPts val="1100"/>
              <a:buChar char="○"/>
            </a:pPr>
            <a:r>
              <a:rPr lang="en" sz="1100" dirty="0">
                <a:solidFill>
                  <a:schemeClr val="dk1"/>
                </a:solidFill>
              </a:rPr>
              <a:t>a newline character (</a:t>
            </a:r>
            <a:r>
              <a:rPr lang="en" sz="1100" i="1" dirty="0">
                <a:solidFill>
                  <a:schemeClr val="dk1"/>
                </a:solidFill>
              </a:rPr>
              <a:t>\n</a:t>
            </a:r>
            <a:r>
              <a:rPr lang="en" sz="1100" dirty="0">
                <a:solidFill>
                  <a:schemeClr val="dk1"/>
                </a:solidFill>
              </a:rPr>
              <a: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writes that report to the </a:t>
            </a:r>
            <a:r>
              <a:rPr lang="en" sz="1100" dirty="0" err="1">
                <a:solidFill>
                  <a:schemeClr val="dk1"/>
                </a:solidFill>
              </a:rPr>
              <a:t>stdout</a:t>
            </a:r>
            <a:r>
              <a:rPr lang="en" sz="1100" dirty="0">
                <a:solidFill>
                  <a:schemeClr val="dk1"/>
                </a:solidFill>
              </a:rPr>
              <a:t> (</a:t>
            </a:r>
            <a:r>
              <a:rPr lang="en" sz="1100" dirty="0" err="1">
                <a:solidFill>
                  <a:schemeClr val="dk1"/>
                </a:solidFill>
              </a:rPr>
              <a:t>fd</a:t>
            </a:r>
            <a:r>
              <a:rPr lang="en" sz="1100" dirty="0">
                <a:solidFill>
                  <a:schemeClr val="dk1"/>
                </a:solidFill>
              </a:rPr>
              <a:t> 1).</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appends that report to a logfile (which it creates on your embedded system) if that logging has been enabled with an optional --log=</a:t>
            </a:r>
            <a:r>
              <a:rPr lang="en" sz="1100" i="1" dirty="0">
                <a:solidFill>
                  <a:schemeClr val="dk1"/>
                </a:solidFill>
              </a:rPr>
              <a:t>filename</a:t>
            </a:r>
            <a:r>
              <a:rPr lang="en" sz="1100" dirty="0">
                <a:solidFill>
                  <a:schemeClr val="dk1"/>
                </a:solidFill>
              </a:rPr>
              <a:t> parameter.</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uses the GPIO functions of the MRAA library to sample the state of the button (from your Grove sensor kit) and when it is pushed ...</a:t>
            </a:r>
            <a:endParaRPr sz="1100" dirty="0">
              <a:solidFill>
                <a:schemeClr val="dk1"/>
              </a:solidFill>
            </a:endParaRPr>
          </a:p>
          <a:p>
            <a:pPr marL="914400" lvl="1" indent="-298450" algn="l" rtl="0">
              <a:spcBef>
                <a:spcPts val="0"/>
              </a:spcBef>
              <a:spcAft>
                <a:spcPts val="0"/>
              </a:spcAft>
              <a:buClr>
                <a:schemeClr val="dk1"/>
              </a:buClr>
              <a:buSzPts val="1100"/>
              <a:buChar char="○"/>
            </a:pPr>
            <a:r>
              <a:rPr lang="en" sz="1100" dirty="0">
                <a:solidFill>
                  <a:schemeClr val="dk1"/>
                </a:solidFill>
              </a:rPr>
              <a:t>outputs (and logs) a final sample with the time and the string SHUTDOWN (instead of a temperature).</a:t>
            </a:r>
            <a:endParaRPr sz="1100" dirty="0">
              <a:solidFill>
                <a:schemeClr val="dk1"/>
              </a:solidFill>
            </a:endParaRPr>
          </a:p>
          <a:p>
            <a:pPr marL="914400" lvl="1" indent="-298450" algn="l" rtl="0">
              <a:spcBef>
                <a:spcPts val="0"/>
              </a:spcBef>
              <a:spcAft>
                <a:spcPts val="0"/>
              </a:spcAft>
              <a:buClr>
                <a:schemeClr val="dk1"/>
              </a:buClr>
              <a:buSzPts val="1100"/>
              <a:buChar char="○"/>
            </a:pPr>
            <a:r>
              <a:rPr lang="en" sz="1100" dirty="0">
                <a:solidFill>
                  <a:schemeClr val="dk1"/>
                </a:solidFill>
              </a:rPr>
              <a:t>exits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Your program can assume that the sensors are connected as recommended by the Grove documentation.</a:t>
            </a:r>
            <a:endParaRPr sz="1100" dirty="0">
              <a:solidFill>
                <a:schemeClr val="dk1"/>
              </a:solidFill>
            </a:endParaRPr>
          </a:p>
          <a:p>
            <a:pPr marL="0" lvl="0" indent="0" algn="l" rtl="0">
              <a:spcBef>
                <a:spcPts val="1200"/>
              </a:spcBef>
              <a:spcAft>
                <a:spcPts val="16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Reading temperature values from Grove</a:t>
            </a:r>
            <a:endParaRPr/>
          </a:p>
        </p:txBody>
      </p:sp>
      <p:sp>
        <p:nvSpPr>
          <p:cNvPr id="162" name="Google Shape;16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readymade programs and functions in python, c that give access to  temperature, humidity values from the sensor.</a:t>
            </a:r>
            <a:endParaRPr/>
          </a:p>
          <a:p>
            <a:pPr marL="0" lvl="0" indent="0" algn="l" rtl="0">
              <a:spcBef>
                <a:spcPts val="1600"/>
              </a:spcBef>
              <a:spcAft>
                <a:spcPts val="0"/>
              </a:spcAft>
              <a:buNone/>
            </a:pPr>
            <a:r>
              <a:rPr lang="en"/>
              <a:t>Example </a:t>
            </a:r>
            <a:r>
              <a:rPr lang="en" u="sng">
                <a:solidFill>
                  <a:schemeClr val="hlink"/>
                </a:solidFill>
                <a:hlinkClick r:id="rId3"/>
              </a:rPr>
              <a:t>here</a:t>
            </a:r>
            <a:endParaRPr/>
          </a:p>
          <a:p>
            <a:pPr marL="0" lvl="0" indent="0" algn="l" rtl="0">
              <a:spcBef>
                <a:spcPts val="1600"/>
              </a:spcBef>
              <a:spcAft>
                <a:spcPts val="0"/>
              </a:spcAft>
              <a:buNone/>
            </a:pPr>
            <a:r>
              <a:rPr lang="en"/>
              <a:t>However the spec wants you to use MRAA AIO/GPIO functions to access your sensors, and not the (more powerful and convenient) Grove library functions. The Grove library hides all of the details of embedded I/O, sampling and signal interpretation, but only works for the Grove Sensors. </a:t>
            </a:r>
            <a:endParaRPr/>
          </a:p>
          <a:p>
            <a:pPr marL="0" lvl="0" indent="0" algn="l" rtl="0">
              <a:spcBef>
                <a:spcPts val="1600"/>
              </a:spcBef>
              <a:spcAft>
                <a:spcPts val="0"/>
              </a:spcAft>
              <a:buNone/>
            </a:pPr>
            <a:r>
              <a:rPr lang="en"/>
              <a:t>Working with lower level APIs will give you experience with direct control of and access to the digital and analog I/O pins.</a:t>
            </a:r>
            <a:endParaRPr/>
          </a:p>
          <a:p>
            <a:pPr marL="0" lvl="0" indent="0" algn="l" rtl="0">
              <a:spcBef>
                <a:spcPts val="1600"/>
              </a:spcBef>
              <a:spcAft>
                <a:spcPts val="0"/>
              </a:spcAft>
              <a:buClr>
                <a:schemeClr val="dk1"/>
              </a:buClr>
              <a:buSzPts val="1100"/>
              <a:buFont typeface="Arial"/>
              <a:buNone/>
            </a:pPr>
            <a:endParaRPr/>
          </a:p>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program</a:t>
            </a:r>
            <a:endParaRPr/>
          </a:p>
        </p:txBody>
      </p:sp>
      <p:pic>
        <p:nvPicPr>
          <p:cNvPr id="168" name="Google Shape;168;p28"/>
          <p:cNvPicPr preferRelativeResize="0"/>
          <p:nvPr/>
        </p:nvPicPr>
        <p:blipFill>
          <a:blip r:embed="rId3">
            <a:alphaModFix/>
          </a:blip>
          <a:stretch>
            <a:fillRect/>
          </a:stretch>
        </p:blipFill>
        <p:spPr>
          <a:xfrm>
            <a:off x="821051" y="518050"/>
            <a:ext cx="4672400" cy="4625450"/>
          </a:xfrm>
          <a:prstGeom prst="rect">
            <a:avLst/>
          </a:prstGeom>
          <a:noFill/>
          <a:ln>
            <a:noFill/>
          </a:ln>
        </p:spPr>
      </p:pic>
      <p:sp>
        <p:nvSpPr>
          <p:cNvPr id="169" name="Google Shape;169;p28"/>
          <p:cNvSpPr txBox="1"/>
          <p:nvPr/>
        </p:nvSpPr>
        <p:spPr>
          <a:xfrm>
            <a:off x="6225850" y="934350"/>
            <a:ext cx="2479200" cy="31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program emits a beep sound using a buzzer until the user presses Ctrl+C.</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program</a:t>
            </a:r>
            <a:endParaRPr/>
          </a:p>
        </p:txBody>
      </p:sp>
      <p:sp>
        <p:nvSpPr>
          <p:cNvPr id="175" name="Google Shape;175;p29"/>
          <p:cNvSpPr txBox="1"/>
          <p:nvPr/>
        </p:nvSpPr>
        <p:spPr>
          <a:xfrm>
            <a:off x="6225850" y="934350"/>
            <a:ext cx="2479200" cy="31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program emits a beep sound until the user presses the button.</a:t>
            </a:r>
            <a:endParaRPr/>
          </a:p>
          <a:p>
            <a:pPr marL="0" lvl="0" indent="0" algn="l" rtl="0">
              <a:spcBef>
                <a:spcPts val="0"/>
              </a:spcBef>
              <a:spcAft>
                <a:spcPts val="0"/>
              </a:spcAft>
              <a:buNone/>
            </a:pPr>
            <a:endParaRPr/>
          </a:p>
        </p:txBody>
      </p:sp>
      <p:pic>
        <p:nvPicPr>
          <p:cNvPr id="176" name="Google Shape;176;p29"/>
          <p:cNvPicPr preferRelativeResize="0"/>
          <p:nvPr/>
        </p:nvPicPr>
        <p:blipFill>
          <a:blip r:embed="rId3">
            <a:alphaModFix/>
          </a:blip>
          <a:stretch>
            <a:fillRect/>
          </a:stretch>
        </p:blipFill>
        <p:spPr>
          <a:xfrm>
            <a:off x="152400" y="712925"/>
            <a:ext cx="4380550" cy="42781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 functions/variables to unpack</a:t>
            </a:r>
            <a:endParaRPr/>
          </a:p>
        </p:txBody>
      </p:sp>
      <p:sp>
        <p:nvSpPr>
          <p:cNvPr id="182" name="Google Shape;18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mraa_gpio_init</a:t>
            </a:r>
            <a:endParaRPr/>
          </a:p>
          <a:p>
            <a:pPr marL="0" lvl="0" indent="0" algn="l" rtl="0">
              <a:spcBef>
                <a:spcPts val="1600"/>
              </a:spcBef>
              <a:spcAft>
                <a:spcPts val="0"/>
              </a:spcAft>
              <a:buNone/>
            </a:pPr>
            <a:r>
              <a:rPr lang="en"/>
              <a:t>mraa_gpio_dir</a:t>
            </a:r>
            <a:endParaRPr/>
          </a:p>
          <a:p>
            <a:pPr marL="0" lvl="0" indent="0" algn="l" rtl="0">
              <a:spcBef>
                <a:spcPts val="1600"/>
              </a:spcBef>
              <a:spcAft>
                <a:spcPts val="0"/>
              </a:spcAft>
              <a:buNone/>
            </a:pPr>
            <a:r>
              <a:rPr lang="en"/>
              <a:t>mraa_gpio_close</a:t>
            </a:r>
            <a:endParaRPr/>
          </a:p>
          <a:p>
            <a:pPr marL="0" lvl="0" indent="0" algn="l" rtl="0">
              <a:spcBef>
                <a:spcPts val="1600"/>
              </a:spcBef>
              <a:spcAft>
                <a:spcPts val="0"/>
              </a:spcAft>
              <a:buNone/>
            </a:pPr>
            <a:r>
              <a:rPr lang="en"/>
              <a:t>mraa_gpio_context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Clr>
                <a:schemeClr val="dk1"/>
              </a:buClr>
              <a:buSzPts val="1100"/>
              <a:buFont typeface="Arial"/>
              <a:buNone/>
            </a:pPr>
            <a:r>
              <a:rPr lang="en" sz="2400">
                <a:solidFill>
                  <a:srgbClr val="24292E"/>
                </a:solidFill>
                <a:highlight>
                  <a:srgbClr val="FFFFFF"/>
                </a:highlight>
              </a:rPr>
              <a:t>mraa_gpio_context</a:t>
            </a:r>
            <a:endParaRPr sz="2400"/>
          </a:p>
        </p:txBody>
      </p:sp>
      <p:sp>
        <p:nvSpPr>
          <p:cNvPr id="188" name="Google Shape;18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Opaque pointer definition to the internal struct _gpio</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typedef</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struct</a:t>
            </a:r>
            <a:r>
              <a:rPr lang="en" sz="900">
                <a:solidFill>
                  <a:srgbClr val="24292E"/>
                </a:solidFill>
                <a:highlight>
                  <a:srgbClr val="FFFFFF"/>
                </a:highlight>
                <a:latin typeface="Consolas"/>
                <a:ea typeface="Consolas"/>
                <a:cs typeface="Consolas"/>
                <a:sym typeface="Consolas"/>
              </a:rPr>
              <a:t> _gpio* mraa_gpio_context;</a:t>
            </a: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1600"/>
              </a:spcBef>
              <a:spcAft>
                <a:spcPts val="0"/>
              </a:spcAft>
              <a:buNone/>
            </a:pPr>
            <a:r>
              <a:rPr lang="en"/>
              <a:t>This context is initialized by the mraa library based on the underlying hardware being used. </a:t>
            </a:r>
            <a:endParaRPr/>
          </a:p>
          <a:p>
            <a:pPr marL="0" lvl="0" indent="0" algn="l" rtl="0">
              <a:spcBef>
                <a:spcPts val="1600"/>
              </a:spcBef>
              <a:spcAft>
                <a:spcPts val="1600"/>
              </a:spcAft>
              <a:buNone/>
            </a:pPr>
            <a:r>
              <a:rPr lang="en"/>
              <a:t>MRAA works across many platforms and has bindings for each of them. The gpio_context allows us to perform various functions like read from the sensors, write to the sensors, close the I/O to the sensor.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400">
                <a:solidFill>
                  <a:schemeClr val="dk2"/>
                </a:solidFill>
              </a:rPr>
              <a:t>mraa_gpio_init</a:t>
            </a:r>
            <a:endParaRPr sz="2400"/>
          </a:p>
        </p:txBody>
      </p:sp>
      <p:sp>
        <p:nvSpPr>
          <p:cNvPr id="194" name="Google Shape;194;p32"/>
          <p:cNvSpPr txBox="1">
            <a:spLocks noGrp="1"/>
          </p:cNvSpPr>
          <p:nvPr>
            <p:ph type="body" idx="1"/>
          </p:nvPr>
        </p:nvSpPr>
        <p:spPr>
          <a:xfrm>
            <a:off x="311700" y="1152475"/>
            <a:ext cx="59049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400">
                <a:solidFill>
                  <a:srgbClr val="6A737D"/>
                </a:solidFill>
                <a:highlight>
                  <a:srgbClr val="FFFFFF"/>
                </a:highlight>
                <a:latin typeface="Consolas"/>
                <a:ea typeface="Consolas"/>
                <a:cs typeface="Consolas"/>
                <a:sym typeface="Consolas"/>
              </a:rPr>
              <a:t>/**</a:t>
            </a:r>
            <a:endParaRPr sz="14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400">
                <a:solidFill>
                  <a:srgbClr val="6A737D"/>
                </a:solidFill>
                <a:highlight>
                  <a:srgbClr val="FFFFFF"/>
                </a:highlight>
                <a:latin typeface="Consolas"/>
                <a:ea typeface="Consolas"/>
                <a:cs typeface="Consolas"/>
                <a:sym typeface="Consolas"/>
              </a:rPr>
              <a:t>* Initialise gpio_context, based on board number</a:t>
            </a:r>
            <a:endParaRPr sz="14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400">
                <a:solidFill>
                  <a:srgbClr val="6A737D"/>
                </a:solidFill>
                <a:highlight>
                  <a:srgbClr val="FFFFFF"/>
                </a:highlight>
                <a:latin typeface="Consolas"/>
                <a:ea typeface="Consolas"/>
                <a:cs typeface="Consolas"/>
                <a:sym typeface="Consolas"/>
              </a:rPr>
              <a:t>*</a:t>
            </a:r>
            <a:endParaRPr sz="14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400">
                <a:solidFill>
                  <a:srgbClr val="6A737D"/>
                </a:solidFill>
                <a:highlight>
                  <a:srgbClr val="FFFFFF"/>
                </a:highlight>
                <a:latin typeface="Consolas"/>
                <a:ea typeface="Consolas"/>
                <a:cs typeface="Consolas"/>
                <a:sym typeface="Consolas"/>
              </a:rPr>
              <a:t>*  @param pin Pin number read from the board, i.e IO3 is 3</a:t>
            </a:r>
            <a:endParaRPr sz="14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400">
                <a:solidFill>
                  <a:srgbClr val="6A737D"/>
                </a:solidFill>
                <a:highlight>
                  <a:srgbClr val="FFFFFF"/>
                </a:highlight>
                <a:latin typeface="Consolas"/>
                <a:ea typeface="Consolas"/>
                <a:cs typeface="Consolas"/>
                <a:sym typeface="Consolas"/>
              </a:rPr>
              <a:t>*  @returns gpio context or NULL</a:t>
            </a:r>
            <a:endParaRPr sz="14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400">
                <a:solidFill>
                  <a:srgbClr val="6A737D"/>
                </a:solidFill>
                <a:highlight>
                  <a:srgbClr val="FFFFFF"/>
                </a:highlight>
                <a:latin typeface="Consolas"/>
                <a:ea typeface="Consolas"/>
                <a:cs typeface="Consolas"/>
                <a:sym typeface="Consolas"/>
              </a:rPr>
              <a:t>*/</a:t>
            </a:r>
            <a:endParaRPr sz="14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400">
                <a:solidFill>
                  <a:srgbClr val="24292E"/>
                </a:solidFill>
                <a:highlight>
                  <a:srgbClr val="FFFFFF"/>
                </a:highlight>
                <a:latin typeface="Consolas"/>
                <a:ea typeface="Consolas"/>
                <a:cs typeface="Consolas"/>
                <a:sym typeface="Consolas"/>
              </a:rPr>
              <a:t>mraa_gpio_context mraa_gpio_init(</a:t>
            </a:r>
            <a:r>
              <a:rPr lang="en" sz="1400">
                <a:solidFill>
                  <a:srgbClr val="D73A49"/>
                </a:solidFill>
                <a:highlight>
                  <a:srgbClr val="FFFFFF"/>
                </a:highlight>
                <a:latin typeface="Consolas"/>
                <a:ea typeface="Consolas"/>
                <a:cs typeface="Consolas"/>
                <a:sym typeface="Consolas"/>
              </a:rPr>
              <a:t>int</a:t>
            </a:r>
            <a:r>
              <a:rPr lang="en" sz="1400">
                <a:solidFill>
                  <a:srgbClr val="24292E"/>
                </a:solidFill>
                <a:highlight>
                  <a:srgbClr val="FFFFFF"/>
                </a:highlight>
                <a:latin typeface="Consolas"/>
                <a:ea typeface="Consolas"/>
                <a:cs typeface="Consolas"/>
                <a:sym typeface="Consolas"/>
              </a:rPr>
              <a:t> pin);</a:t>
            </a:r>
            <a:endParaRPr sz="1400">
              <a:solidFill>
                <a:srgbClr val="24292E"/>
              </a:solidFill>
              <a:highlight>
                <a:srgbClr val="FFFFFF"/>
              </a:highlight>
              <a:latin typeface="Consolas"/>
              <a:ea typeface="Consolas"/>
              <a:cs typeface="Consolas"/>
              <a:sym typeface="Consolas"/>
            </a:endParaRPr>
          </a:p>
          <a:p>
            <a:pPr marL="0" lvl="0" indent="0" algn="l" rtl="0">
              <a:spcBef>
                <a:spcPts val="0"/>
              </a:spcBef>
              <a:spcAft>
                <a:spcPts val="1600"/>
              </a:spcAft>
              <a:buNone/>
            </a:pPr>
            <a:endParaRPr/>
          </a:p>
        </p:txBody>
      </p:sp>
      <p:sp>
        <p:nvSpPr>
          <p:cNvPr id="195" name="Google Shape;195;p32"/>
          <p:cNvSpPr txBox="1"/>
          <p:nvPr/>
        </p:nvSpPr>
        <p:spPr>
          <a:xfrm>
            <a:off x="6457125" y="1143075"/>
            <a:ext cx="2375100" cy="3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Pins on the board have a number mapping.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Identify the pin number corresponding to the button that you are connecting.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400">
                <a:solidFill>
                  <a:schemeClr val="dk2"/>
                </a:solidFill>
              </a:rPr>
              <a:t>mraa_gpio_dir</a:t>
            </a:r>
            <a:endParaRPr sz="2400"/>
          </a:p>
        </p:txBody>
      </p:sp>
      <p:sp>
        <p:nvSpPr>
          <p:cNvPr id="201" name="Google Shape;201;p33"/>
          <p:cNvSpPr txBox="1">
            <a:spLocks noGrp="1"/>
          </p:cNvSpPr>
          <p:nvPr>
            <p:ph type="body" idx="1"/>
          </p:nvPr>
        </p:nvSpPr>
        <p:spPr>
          <a:xfrm>
            <a:off x="311700" y="1152475"/>
            <a:ext cx="49335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Gpio Direction options</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typedef</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enum</a:t>
            </a: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MRAA_GPIO_OUT = </a:t>
            </a:r>
            <a:r>
              <a:rPr lang="en" sz="900">
                <a:solidFill>
                  <a:srgbClr val="005CC5"/>
                </a:solidFill>
                <a:highlight>
                  <a:srgbClr val="FFFFFF"/>
                </a:highlight>
                <a:latin typeface="Consolas"/>
                <a:ea typeface="Consolas"/>
                <a:cs typeface="Consolas"/>
                <a:sym typeface="Consolas"/>
              </a:rPr>
              <a:t>0</a:t>
            </a: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/**&lt; Output. A Mode can also be set */</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MRAA_GPIO_IN = </a:t>
            </a:r>
            <a:r>
              <a:rPr lang="en" sz="900">
                <a:solidFill>
                  <a:srgbClr val="005CC5"/>
                </a:solidFill>
                <a:highlight>
                  <a:srgbClr val="FFFFFF"/>
                </a:highlight>
                <a:latin typeface="Consolas"/>
                <a:ea typeface="Consolas"/>
                <a:cs typeface="Consolas"/>
                <a:sym typeface="Consolas"/>
              </a:rPr>
              <a:t>1</a:t>
            </a: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/**&lt; Input */</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MRAA_GPIO_OUT_HIGH = </a:t>
            </a:r>
            <a:r>
              <a:rPr lang="en" sz="900">
                <a:solidFill>
                  <a:srgbClr val="005CC5"/>
                </a:solidFill>
                <a:highlight>
                  <a:srgbClr val="FFFFFF"/>
                </a:highlight>
                <a:latin typeface="Consolas"/>
                <a:ea typeface="Consolas"/>
                <a:cs typeface="Consolas"/>
                <a:sym typeface="Consolas"/>
              </a:rPr>
              <a:t>2</a:t>
            </a: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/**&lt; Output. Init High */</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MRAA_GPIO_OUT_LOW = </a:t>
            </a:r>
            <a:r>
              <a:rPr lang="en" sz="900">
                <a:solidFill>
                  <a:srgbClr val="005CC5"/>
                </a:solidFill>
                <a:highlight>
                  <a:srgbClr val="FFFFFF"/>
                </a:highlight>
                <a:latin typeface="Consolas"/>
                <a:ea typeface="Consolas"/>
                <a:cs typeface="Consolas"/>
                <a:sym typeface="Consolas"/>
              </a:rPr>
              <a:t>3</a:t>
            </a: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/**&lt; Output. Init Low */</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mraa_gpio_dir_t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Set Gpio(s) direction</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@param dev The Gpio context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@param dir The direction of the Gpio(s)</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@return Result of operation</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005CC5"/>
                </a:solidFill>
                <a:highlight>
                  <a:srgbClr val="FFFFFF"/>
                </a:highlight>
                <a:latin typeface="Consolas"/>
                <a:ea typeface="Consolas"/>
                <a:cs typeface="Consolas"/>
                <a:sym typeface="Consolas"/>
              </a:rPr>
              <a:t>mraa_result_t</a:t>
            </a:r>
            <a:r>
              <a:rPr lang="en" sz="900">
                <a:solidFill>
                  <a:srgbClr val="24292E"/>
                </a:solidFill>
                <a:highlight>
                  <a:srgbClr val="FFFFFF"/>
                </a:highlight>
                <a:latin typeface="Consolas"/>
                <a:ea typeface="Consolas"/>
                <a:cs typeface="Consolas"/>
                <a:sym typeface="Consolas"/>
              </a:rPr>
              <a:t> mraa_gpio_dir(mraa_gpio_context dev, </a:t>
            </a:r>
            <a:r>
              <a:rPr lang="en" sz="900">
                <a:solidFill>
                  <a:srgbClr val="005CC5"/>
                </a:solidFill>
                <a:highlight>
                  <a:srgbClr val="FFFFFF"/>
                </a:highlight>
                <a:latin typeface="Consolas"/>
                <a:ea typeface="Consolas"/>
                <a:cs typeface="Consolas"/>
                <a:sym typeface="Consolas"/>
              </a:rPr>
              <a:t>mraa_gpio_dir_t</a:t>
            </a:r>
            <a:r>
              <a:rPr lang="en" sz="900">
                <a:solidFill>
                  <a:srgbClr val="24292E"/>
                </a:solidFill>
                <a:highlight>
                  <a:srgbClr val="FFFFFF"/>
                </a:highlight>
                <a:latin typeface="Consolas"/>
                <a:ea typeface="Consolas"/>
                <a:cs typeface="Consolas"/>
                <a:sym typeface="Consolas"/>
              </a:rPr>
              <a:t> dir);</a:t>
            </a: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1600"/>
              </a:spcAft>
              <a:buNone/>
            </a:pPr>
            <a:endParaRPr/>
          </a:p>
        </p:txBody>
      </p:sp>
      <p:sp>
        <p:nvSpPr>
          <p:cNvPr id="202" name="Google Shape;202;p33"/>
          <p:cNvSpPr txBox="1"/>
          <p:nvPr/>
        </p:nvSpPr>
        <p:spPr>
          <a:xfrm>
            <a:off x="5985325" y="1091600"/>
            <a:ext cx="2710500" cy="29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 will use mraa_gpio_dir to read the button input.</a:t>
            </a:r>
            <a:endParaRPr/>
          </a:p>
          <a:p>
            <a:pPr marL="0" lvl="0" indent="0" algn="l" rtl="0">
              <a:spcBef>
                <a:spcPts val="0"/>
              </a:spcBef>
              <a:spcAft>
                <a:spcPts val="0"/>
              </a:spcAft>
              <a:buNone/>
            </a:pPr>
            <a:endParaRPr/>
          </a:p>
          <a:p>
            <a:pPr marL="0" lvl="0" indent="0" algn="l" rtl="0">
              <a:spcBef>
                <a:spcPts val="0"/>
              </a:spcBef>
              <a:spcAft>
                <a:spcPts val="0"/>
              </a:spcAft>
              <a:buNone/>
            </a:pPr>
            <a:r>
              <a:rPr lang="en"/>
              <a:t>Identify which of these direction values we want to detect a button push.</a:t>
            </a:r>
            <a:endParaRPr/>
          </a:p>
          <a:p>
            <a:pPr marL="0" lvl="0" indent="0" algn="l" rtl="0">
              <a:spcBef>
                <a:spcPts val="0"/>
              </a:spcBef>
              <a:spcAft>
                <a:spcPts val="0"/>
              </a:spcAft>
              <a:buNone/>
            </a:pPr>
            <a:endParaRPr/>
          </a:p>
          <a:p>
            <a:pPr marL="0" lvl="0" indent="0" algn="l" rtl="0">
              <a:spcBef>
                <a:spcPts val="0"/>
              </a:spcBef>
              <a:spcAft>
                <a:spcPts val="0"/>
              </a:spcAft>
              <a:buNone/>
            </a:pPr>
            <a:r>
              <a:rPr lang="en"/>
              <a:t>The mraa_gpio_context used here is the one we get on creating the button context by using mraa_gpio_init with button pin mapping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mraa_gpio_close</a:t>
            </a:r>
            <a:endParaRPr/>
          </a:p>
        </p:txBody>
      </p:sp>
      <p:sp>
        <p:nvSpPr>
          <p:cNvPr id="208" name="Google Shape;208;p34"/>
          <p:cNvSpPr txBox="1">
            <a:spLocks noGrp="1"/>
          </p:cNvSpPr>
          <p:nvPr>
            <p:ph type="body" idx="1"/>
          </p:nvPr>
        </p:nvSpPr>
        <p:spPr>
          <a:xfrm>
            <a:off x="311700" y="1152475"/>
            <a:ext cx="66726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Close the Gpio context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 Will free the memory for the context and unexport the Gpio - sysfs interface.</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 Will free up the memory used by context and close related file descriptors - chardev interface.</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@param dev The Gpio context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@return Result of operation</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005CC5"/>
                </a:solidFill>
                <a:highlight>
                  <a:srgbClr val="FFFFFF"/>
                </a:highlight>
                <a:latin typeface="Consolas"/>
                <a:ea typeface="Consolas"/>
                <a:cs typeface="Consolas"/>
                <a:sym typeface="Consolas"/>
              </a:rPr>
              <a:t>mraa_result_t</a:t>
            </a:r>
            <a:r>
              <a:rPr lang="en" sz="1200">
                <a:solidFill>
                  <a:srgbClr val="24292E"/>
                </a:solidFill>
                <a:highlight>
                  <a:srgbClr val="FFFFFF"/>
                </a:highlight>
                <a:latin typeface="Consolas"/>
                <a:ea typeface="Consolas"/>
                <a:cs typeface="Consolas"/>
                <a:sym typeface="Consolas"/>
              </a:rPr>
              <a:t> mraa_gpio_close(mraa_gpio_context dev);</a:t>
            </a:r>
            <a:endParaRPr sz="1200"/>
          </a:p>
        </p:txBody>
      </p:sp>
      <p:sp>
        <p:nvSpPr>
          <p:cNvPr id="209" name="Google Shape;209;p34"/>
          <p:cNvSpPr txBox="1"/>
          <p:nvPr/>
        </p:nvSpPr>
        <p:spPr>
          <a:xfrm>
            <a:off x="6716150" y="1365075"/>
            <a:ext cx="21555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Once we are done with sampling and are going to shut down, we need to close the GPIO interface to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So the button context that was present needs to be passed to the mraa_gpio_close function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Announcements</a:t>
            </a:r>
            <a:endParaRPr/>
          </a:p>
        </p:txBody>
      </p:sp>
      <p:sp>
        <p:nvSpPr>
          <p:cNvPr id="83" name="Google Shape;8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Midterm grades to be released today</a:t>
            </a:r>
            <a:endParaRPr/>
          </a:p>
          <a:p>
            <a:pPr marL="0" lvl="0" indent="0" algn="l" rtl="0">
              <a:spcBef>
                <a:spcPts val="1600"/>
              </a:spcBef>
              <a:spcAft>
                <a:spcPts val="0"/>
              </a:spcAft>
              <a:buNone/>
            </a:pPr>
            <a:r>
              <a:rPr lang="en"/>
              <a:t>Project 0 and 1a grades to should be out by now</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mraa_gpio_read</a:t>
            </a:r>
            <a:endParaRPr/>
          </a:p>
        </p:txBody>
      </p:sp>
      <p:sp>
        <p:nvSpPr>
          <p:cNvPr id="215" name="Google Shape;215;p35"/>
          <p:cNvSpPr txBox="1">
            <a:spLocks noGrp="1"/>
          </p:cNvSpPr>
          <p:nvPr>
            <p:ph type="body" idx="1"/>
          </p:nvPr>
        </p:nvSpPr>
        <p:spPr>
          <a:xfrm>
            <a:off x="311700" y="1152475"/>
            <a:ext cx="65247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Read the Gpio value. This can be 0 or 1. A response of -1 means that there</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was a fatal error.</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@param dev The Gpio context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 @return Result of operation</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6A737D"/>
                </a:solidFill>
                <a:highlight>
                  <a:srgbClr val="FFFFFF"/>
                </a:highlight>
                <a:latin typeface="Consolas"/>
                <a:ea typeface="Consolas"/>
                <a:cs typeface="Consolas"/>
                <a:sym typeface="Consolas"/>
              </a:rPr>
              <a:t>*/</a:t>
            </a:r>
            <a:endParaRPr sz="12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1200">
                <a:solidFill>
                  <a:srgbClr val="D73A49"/>
                </a:solidFill>
                <a:highlight>
                  <a:srgbClr val="FFFFFF"/>
                </a:highlight>
                <a:latin typeface="Consolas"/>
                <a:ea typeface="Consolas"/>
                <a:cs typeface="Consolas"/>
                <a:sym typeface="Consolas"/>
              </a:rPr>
              <a:t>int</a:t>
            </a:r>
            <a:r>
              <a:rPr lang="en" sz="1200">
                <a:solidFill>
                  <a:srgbClr val="24292E"/>
                </a:solidFill>
                <a:highlight>
                  <a:srgbClr val="FFFFFF"/>
                </a:highlight>
                <a:latin typeface="Consolas"/>
                <a:ea typeface="Consolas"/>
                <a:cs typeface="Consolas"/>
                <a:sym typeface="Consolas"/>
              </a:rPr>
              <a:t> mraa_gpio_read(mraa_gpio_context dev);</a:t>
            </a:r>
            <a:endParaRPr sz="1200">
              <a:solidFill>
                <a:srgbClr val="24292E"/>
              </a:solidFill>
              <a:highlight>
                <a:srgbClr val="FFFFFF"/>
              </a:highlight>
              <a:latin typeface="Consolas"/>
              <a:ea typeface="Consolas"/>
              <a:cs typeface="Consolas"/>
              <a:sym typeface="Consolas"/>
            </a:endParaRPr>
          </a:p>
          <a:p>
            <a:pPr marL="0" lvl="0" indent="0" algn="l" rtl="0">
              <a:spcBef>
                <a:spcPts val="0"/>
              </a:spcBef>
              <a:spcAft>
                <a:spcPts val="1600"/>
              </a:spcAft>
              <a:buNone/>
            </a:pPr>
            <a:endParaRPr/>
          </a:p>
        </p:txBody>
      </p:sp>
      <p:sp>
        <p:nvSpPr>
          <p:cNvPr id="216" name="Google Shape;216;p35"/>
          <p:cNvSpPr txBox="1"/>
          <p:nvPr/>
        </p:nvSpPr>
        <p:spPr>
          <a:xfrm>
            <a:off x="6383125" y="1350625"/>
            <a:ext cx="2580900" cy="3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 detect the button push, we used the GPIO interrupts in the sample programs.</a:t>
            </a:r>
            <a:endParaRPr/>
          </a:p>
          <a:p>
            <a:pPr marL="0" lvl="0" indent="0" algn="l" rtl="0">
              <a:spcBef>
                <a:spcPts val="0"/>
              </a:spcBef>
              <a:spcAft>
                <a:spcPts val="0"/>
              </a:spcAft>
              <a:buNone/>
            </a:pPr>
            <a:endParaRPr/>
          </a:p>
          <a:p>
            <a:pPr marL="0" lvl="0" indent="0" algn="l" rtl="0">
              <a:spcBef>
                <a:spcPts val="0"/>
              </a:spcBef>
              <a:spcAft>
                <a:spcPts val="0"/>
              </a:spcAft>
              <a:buNone/>
            </a:pPr>
            <a:r>
              <a:rPr lang="en"/>
              <a:t>Alternatively, we can use the </a:t>
            </a:r>
            <a:endParaRPr/>
          </a:p>
          <a:p>
            <a:pPr marL="0" lvl="0" indent="0" algn="l" rtl="0">
              <a:spcBef>
                <a:spcPts val="0"/>
              </a:spcBef>
              <a:spcAft>
                <a:spcPts val="0"/>
              </a:spcAft>
              <a:buNone/>
            </a:pPr>
            <a:r>
              <a:rPr lang="en"/>
              <a:t>mraa_gpio_read function to read the gpio input from the button context.</a:t>
            </a:r>
            <a:endParaRPr/>
          </a:p>
          <a:p>
            <a:pPr marL="0" lvl="0" indent="0" algn="l" rtl="0">
              <a:spcBef>
                <a:spcPts val="0"/>
              </a:spcBef>
              <a:spcAft>
                <a:spcPts val="0"/>
              </a:spcAft>
              <a:buNone/>
            </a:pPr>
            <a:endParaRPr/>
          </a:p>
          <a:p>
            <a:pPr marL="0" lvl="0" indent="0" algn="l" rtl="0">
              <a:spcBef>
                <a:spcPts val="0"/>
              </a:spcBef>
              <a:spcAft>
                <a:spcPts val="0"/>
              </a:spcAft>
              <a:buNone/>
            </a:pPr>
            <a:r>
              <a:rPr lang="en"/>
              <a:t>Identify the return value of the function mraa_gpio_read when the button is pushed.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Button Input / Output - Discrete</a:t>
            </a:r>
            <a:endParaRPr/>
          </a:p>
        </p:txBody>
      </p:sp>
      <p:pic>
        <p:nvPicPr>
          <p:cNvPr id="222" name="Google Shape;222;p36"/>
          <p:cNvPicPr preferRelativeResize="0"/>
          <p:nvPr/>
        </p:nvPicPr>
        <p:blipFill>
          <a:blip r:embed="rId3">
            <a:alphaModFix/>
          </a:blip>
          <a:stretch>
            <a:fillRect/>
          </a:stretch>
        </p:blipFill>
        <p:spPr>
          <a:xfrm>
            <a:off x="381000" y="1446051"/>
            <a:ext cx="8122301" cy="257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Analog Input / Output</a:t>
            </a:r>
            <a:endParaRPr/>
          </a:p>
        </p:txBody>
      </p:sp>
      <p:sp>
        <p:nvSpPr>
          <p:cNvPr id="228" name="Google Shape;22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used the gpio input output interface to detect changes to the button state. However, the temperature sensor readings are not necessarily discrete values.</a:t>
            </a:r>
            <a:endParaRPr/>
          </a:p>
          <a:p>
            <a:pPr marL="0" lvl="0" indent="0" algn="l" rtl="0">
              <a:spcBef>
                <a:spcPts val="1600"/>
              </a:spcBef>
              <a:spcAft>
                <a:spcPts val="0"/>
              </a:spcAft>
              <a:buNone/>
            </a:pPr>
            <a:r>
              <a:rPr lang="en"/>
              <a:t>These readings can have multiple different values and is an analog signal.</a:t>
            </a:r>
            <a:endParaRPr/>
          </a:p>
          <a:p>
            <a:pPr marL="0" lvl="0" indent="0" algn="l" rtl="0">
              <a:spcBef>
                <a:spcPts val="1600"/>
              </a:spcBef>
              <a:spcAft>
                <a:spcPts val="1600"/>
              </a:spcAft>
              <a:buNone/>
            </a:pPr>
            <a:r>
              <a:rPr lang="en"/>
              <a:t>We can use the </a:t>
            </a:r>
            <a:r>
              <a:rPr lang="en" u="sng">
                <a:solidFill>
                  <a:schemeClr val="hlink"/>
                </a:solidFill>
                <a:hlinkClick r:id="rId3"/>
              </a:rPr>
              <a:t>mraa/aio.h</a:t>
            </a:r>
            <a:r>
              <a:rPr lang="en"/>
              <a:t> header file to access functions specific to analog input output.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Converting Analog to Digital Signal</a:t>
            </a:r>
            <a:endParaRPr/>
          </a:p>
        </p:txBody>
      </p:sp>
      <p:sp>
        <p:nvSpPr>
          <p:cNvPr id="234" name="Google Shape;23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38"/>
          <p:cNvPicPr preferRelativeResize="0"/>
          <p:nvPr/>
        </p:nvPicPr>
        <p:blipFill>
          <a:blip r:embed="rId3">
            <a:alphaModFix/>
          </a:blip>
          <a:stretch>
            <a:fillRect/>
          </a:stretch>
        </p:blipFill>
        <p:spPr>
          <a:xfrm>
            <a:off x="453300" y="1227875"/>
            <a:ext cx="7928026" cy="3297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mraa_aio_context</a:t>
            </a:r>
            <a:endParaRPr/>
          </a:p>
        </p:txBody>
      </p:sp>
      <p:sp>
        <p:nvSpPr>
          <p:cNvPr id="241" name="Google Shape;24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used to represent analog input output</a:t>
            </a:r>
            <a:endParaRPr/>
          </a:p>
          <a:p>
            <a:pPr marL="0" lvl="0" indent="0" algn="l" rtl="0">
              <a:lnSpc>
                <a:spcPct val="142857"/>
              </a:lnSpc>
              <a:spcBef>
                <a:spcPts val="160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Opaque pointer definition to the internal struct _aio. This context refers</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to one single AIO pin on the board.</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typedef</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struct</a:t>
            </a:r>
            <a:r>
              <a:rPr lang="en" sz="900">
                <a:solidFill>
                  <a:srgbClr val="24292E"/>
                </a:solidFill>
                <a:highlight>
                  <a:srgbClr val="FFFFFF"/>
                </a:highlight>
                <a:latin typeface="Consolas"/>
                <a:ea typeface="Consolas"/>
                <a:cs typeface="Consolas"/>
                <a:sym typeface="Consolas"/>
              </a:rPr>
              <a:t> _aio* mraa_aio_context;</a:t>
            </a: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1600"/>
              </a:spcBef>
              <a:spcAft>
                <a:spcPts val="0"/>
              </a:spcAft>
              <a:buNone/>
            </a:pPr>
            <a:r>
              <a:rPr lang="en"/>
              <a:t>We will use the mraa_aio_context to interface with the temperature sensor</a:t>
            </a:r>
            <a:endParaRPr/>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mraa_aio_init</a:t>
            </a:r>
            <a:endParaRPr/>
          </a:p>
        </p:txBody>
      </p:sp>
      <p:sp>
        <p:nvSpPr>
          <p:cNvPr id="247" name="Google Shape;24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Initialise an Analog input device, connected to the specified pin. Aio pins</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are always 0 indexed reguardless of their position. Check your board mapping</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for details. An arduino style layout will have A0 as pin14 but AIO0.</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@param pin Channel number to read ADC inputs</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@returns aio context or NULL</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mraa_aio_context mraa_aio_init(</a:t>
            </a:r>
            <a:r>
              <a:rPr lang="en" sz="900">
                <a:solidFill>
                  <a:srgbClr val="D73A49"/>
                </a:solidFill>
                <a:highlight>
                  <a:srgbClr val="FFFFFF"/>
                </a:highlight>
                <a:latin typeface="Consolas"/>
                <a:ea typeface="Consolas"/>
                <a:cs typeface="Consolas"/>
                <a:sym typeface="Consolas"/>
              </a:rPr>
              <a:t>unsigned</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int</a:t>
            </a:r>
            <a:r>
              <a:rPr lang="en" sz="900">
                <a:solidFill>
                  <a:srgbClr val="24292E"/>
                </a:solidFill>
                <a:highlight>
                  <a:srgbClr val="FFFFFF"/>
                </a:highlight>
                <a:latin typeface="Consolas"/>
                <a:ea typeface="Consolas"/>
                <a:cs typeface="Consolas"/>
                <a:sym typeface="Consolas"/>
              </a:rPr>
              <a:t> pin);</a:t>
            </a: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1600"/>
              </a:spcBef>
              <a:spcAft>
                <a:spcPts val="0"/>
              </a:spcAft>
              <a:buNone/>
            </a:pPr>
            <a:r>
              <a:rPr lang="en"/>
              <a:t>Identify the pin number for the temperature sensor. Initialize the aio context using that pin number</a:t>
            </a:r>
            <a:endParaRPr/>
          </a:p>
          <a:p>
            <a:pPr marL="0" lvl="0" indent="0" algn="l" rtl="0">
              <a:spcBef>
                <a:spcPts val="160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mraa_aio_read</a:t>
            </a:r>
            <a:endParaRPr/>
          </a:p>
        </p:txBody>
      </p:sp>
      <p:sp>
        <p:nvSpPr>
          <p:cNvPr id="253" name="Google Shape;25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Read the input voltage. By default mraa will shift the raw value up or down</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to a 10 bit value.</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@param dev The AIO context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@returns The current input voltage or -1 for error</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int</a:t>
            </a:r>
            <a:r>
              <a:rPr lang="en" sz="900">
                <a:solidFill>
                  <a:srgbClr val="24292E"/>
                </a:solidFill>
                <a:highlight>
                  <a:srgbClr val="FFFFFF"/>
                </a:highlight>
                <a:latin typeface="Consolas"/>
                <a:ea typeface="Consolas"/>
                <a:cs typeface="Consolas"/>
                <a:sym typeface="Consolas"/>
              </a:rPr>
              <a:t> mraa_aio_read(mraa_aio_context dev);</a:t>
            </a: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1600"/>
              </a:spcBef>
              <a:spcAft>
                <a:spcPts val="0"/>
              </a:spcAft>
              <a:buNone/>
            </a:pPr>
            <a:r>
              <a:rPr lang="en"/>
              <a:t>We use this value to calculate the temperature readings from the sensor. </a:t>
            </a:r>
            <a:endParaRPr/>
          </a:p>
          <a:p>
            <a:pPr marL="0" lvl="0" indent="0" algn="l" rtl="0">
              <a:spcBef>
                <a:spcPts val="1600"/>
              </a:spcBef>
              <a:spcAft>
                <a:spcPts val="1600"/>
              </a:spcAft>
              <a:buNone/>
            </a:pPr>
            <a:r>
              <a:rPr lang="en"/>
              <a:t>The context to be passed to the read function is the one we use to create the mraa_aio_context for the temperature sensor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mraa_aio_close</a:t>
            </a:r>
            <a:endParaRPr/>
          </a:p>
        </p:txBody>
      </p:sp>
      <p:sp>
        <p:nvSpPr>
          <p:cNvPr id="259" name="Google Shape;259;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Close the analog input context, this will free the memory for the context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@param dev The AIO context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@return Result of operation</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marL="0" lvl="0" indent="0" algn="l" rtl="0">
              <a:lnSpc>
                <a:spcPct val="142857"/>
              </a:lnSpc>
              <a:spcBef>
                <a:spcPts val="0"/>
              </a:spcBef>
              <a:spcAft>
                <a:spcPts val="0"/>
              </a:spcAft>
              <a:buNone/>
            </a:pPr>
            <a:r>
              <a:rPr lang="en" sz="900">
                <a:solidFill>
                  <a:srgbClr val="005CC5"/>
                </a:solidFill>
                <a:highlight>
                  <a:srgbClr val="FFFFFF"/>
                </a:highlight>
                <a:latin typeface="Consolas"/>
                <a:ea typeface="Consolas"/>
                <a:cs typeface="Consolas"/>
                <a:sym typeface="Consolas"/>
              </a:rPr>
              <a:t>mraa_result_t</a:t>
            </a:r>
            <a:r>
              <a:rPr lang="en" sz="900">
                <a:solidFill>
                  <a:srgbClr val="24292E"/>
                </a:solidFill>
                <a:highlight>
                  <a:srgbClr val="FFFFFF"/>
                </a:highlight>
                <a:latin typeface="Consolas"/>
                <a:ea typeface="Consolas"/>
                <a:cs typeface="Consolas"/>
                <a:sym typeface="Consolas"/>
              </a:rPr>
              <a:t> mraa_aio_close(mraa_aio_context dev);</a:t>
            </a: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1600"/>
              </a:spcBef>
              <a:spcAft>
                <a:spcPts val="0"/>
              </a:spcAft>
              <a:buNone/>
            </a:pPr>
            <a:r>
              <a:rPr lang="en"/>
              <a:t>Use this to close the interface to the temperature sensor. This is to be done when we want to shutdown the program.</a:t>
            </a:r>
            <a:endParaRPr/>
          </a:p>
          <a:p>
            <a:pPr marL="0" lvl="0" indent="0" algn="l" rtl="0">
              <a:spcBef>
                <a:spcPts val="1600"/>
              </a:spcBef>
              <a:spcAft>
                <a:spcPts val="0"/>
              </a:spcAft>
              <a:buClr>
                <a:schemeClr val="dk1"/>
              </a:buClr>
              <a:buSzPts val="1100"/>
              <a:buFont typeface="Arial"/>
              <a:buNone/>
            </a:pPr>
            <a:r>
              <a:rPr lang="en"/>
              <a:t>The context to be passed to the read function is the one we use to create the mraa_aio_context for the temperature sensor.</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body" idx="1"/>
          </p:nvPr>
        </p:nvSpPr>
        <p:spPr>
          <a:xfrm>
            <a:off x="311700" y="1152475"/>
            <a:ext cx="4498800" cy="3416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E61A2"/>
                </a:solidFill>
                <a:latin typeface="Roboto Mono"/>
                <a:ea typeface="Roboto Mono"/>
                <a:cs typeface="Roboto Mono"/>
                <a:sym typeface="Roboto Mono"/>
              </a:rPr>
              <a:t>int</a:t>
            </a:r>
            <a:r>
              <a:rPr lang="en" sz="1000">
                <a:solidFill>
                  <a:srgbClr val="37474F"/>
                </a:solidFill>
                <a:latin typeface="Roboto Mono"/>
                <a:ea typeface="Roboto Mono"/>
                <a:cs typeface="Roboto Mono"/>
                <a:sym typeface="Roboto Mono"/>
              </a:rPr>
              <a:t> a = analogRead(pinTempSensor);</a:t>
            </a:r>
            <a:endParaRPr sz="1000">
              <a:solidFill>
                <a:srgbClr val="37474F"/>
              </a:solidFill>
              <a:latin typeface="Roboto Mono"/>
              <a:ea typeface="Roboto Mono"/>
              <a:cs typeface="Roboto Mono"/>
              <a:sym typeface="Roboto Mono"/>
            </a:endParaRPr>
          </a:p>
          <a:p>
            <a:pPr marL="0" lvl="0" indent="0" algn="l" rtl="0">
              <a:spcBef>
                <a:spcPts val="1600"/>
              </a:spcBef>
              <a:spcAft>
                <a:spcPts val="0"/>
              </a:spcAft>
              <a:buNone/>
            </a:pPr>
            <a:r>
              <a:rPr lang="en" sz="1000">
                <a:solidFill>
                  <a:srgbClr val="3E61A2"/>
                </a:solidFill>
                <a:latin typeface="Roboto Mono"/>
                <a:ea typeface="Roboto Mono"/>
                <a:cs typeface="Roboto Mono"/>
                <a:sym typeface="Roboto Mono"/>
              </a:rPr>
              <a:t>float</a:t>
            </a:r>
            <a:r>
              <a:rPr lang="en" sz="1000">
                <a:solidFill>
                  <a:srgbClr val="37474F"/>
                </a:solidFill>
                <a:latin typeface="Roboto Mono"/>
                <a:ea typeface="Roboto Mono"/>
                <a:cs typeface="Roboto Mono"/>
                <a:sym typeface="Roboto Mono"/>
              </a:rPr>
              <a:t> R = </a:t>
            </a:r>
            <a:r>
              <a:rPr lang="en" sz="1000">
                <a:solidFill>
                  <a:srgbClr val="E74C3C"/>
                </a:solidFill>
                <a:latin typeface="Roboto Mono"/>
                <a:ea typeface="Roboto Mono"/>
                <a:cs typeface="Roboto Mono"/>
                <a:sym typeface="Roboto Mono"/>
              </a:rPr>
              <a:t>1023.0</a:t>
            </a:r>
            <a:r>
              <a:rPr lang="en" sz="1000">
                <a:solidFill>
                  <a:srgbClr val="37474F"/>
                </a:solidFill>
                <a:latin typeface="Roboto Mono"/>
                <a:ea typeface="Roboto Mono"/>
                <a:cs typeface="Roboto Mono"/>
                <a:sym typeface="Roboto Mono"/>
              </a:rPr>
              <a:t>/a-</a:t>
            </a:r>
            <a:r>
              <a:rPr lang="en" sz="1000">
                <a:solidFill>
                  <a:srgbClr val="E74C3C"/>
                </a:solidFill>
                <a:latin typeface="Roboto Mono"/>
                <a:ea typeface="Roboto Mono"/>
                <a:cs typeface="Roboto Mono"/>
                <a:sym typeface="Roboto Mono"/>
              </a:rPr>
              <a:t>1.0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marL="0" lvl="0" indent="0" algn="l" rtl="0">
              <a:spcBef>
                <a:spcPts val="1600"/>
              </a:spcBef>
              <a:spcAft>
                <a:spcPts val="0"/>
              </a:spcAft>
              <a:buNone/>
            </a:pPr>
            <a:r>
              <a:rPr lang="en" sz="1000">
                <a:solidFill>
                  <a:srgbClr val="37474F"/>
                </a:solidFill>
                <a:latin typeface="Roboto Mono"/>
                <a:ea typeface="Roboto Mono"/>
                <a:cs typeface="Roboto Mono"/>
                <a:sym typeface="Roboto Mono"/>
              </a:rPr>
              <a:t>R = R0*R;</a:t>
            </a:r>
            <a:endParaRPr sz="1000">
              <a:solidFill>
                <a:srgbClr val="37474F"/>
              </a:solidFill>
              <a:latin typeface="Roboto Mono"/>
              <a:ea typeface="Roboto Mono"/>
              <a:cs typeface="Roboto Mono"/>
              <a:sym typeface="Roboto Mono"/>
            </a:endParaRPr>
          </a:p>
          <a:p>
            <a:pPr marL="0" lvl="0" indent="0" algn="l" rtl="0">
              <a:spcBef>
                <a:spcPts val="1600"/>
              </a:spcBef>
              <a:spcAft>
                <a:spcPts val="0"/>
              </a:spcAft>
              <a:buNone/>
            </a:pPr>
            <a:r>
              <a:rPr lang="en" sz="1000">
                <a:solidFill>
                  <a:srgbClr val="3E61A2"/>
                </a:solidFill>
                <a:latin typeface="Roboto Mono"/>
                <a:ea typeface="Roboto Mono"/>
                <a:cs typeface="Roboto Mono"/>
                <a:sym typeface="Roboto Mono"/>
              </a:rPr>
              <a:t>float</a:t>
            </a:r>
            <a:r>
              <a:rPr lang="en" sz="1000">
                <a:solidFill>
                  <a:srgbClr val="37474F"/>
                </a:solidFill>
                <a:latin typeface="Roboto Mono"/>
                <a:ea typeface="Roboto Mono"/>
                <a:cs typeface="Roboto Mono"/>
                <a:sym typeface="Roboto Mono"/>
              </a:rPr>
              <a:t> temperature = </a:t>
            </a:r>
            <a:r>
              <a:rPr lang="en" sz="1000">
                <a:solidFill>
                  <a:srgbClr val="E74C3C"/>
                </a:solidFill>
                <a:latin typeface="Roboto Mono"/>
                <a:ea typeface="Roboto Mono"/>
                <a:cs typeface="Roboto Mono"/>
                <a:sym typeface="Roboto Mono"/>
              </a:rPr>
              <a:t>1.0</a:t>
            </a:r>
            <a:r>
              <a:rPr lang="en" sz="1000">
                <a:solidFill>
                  <a:srgbClr val="37474F"/>
                </a:solidFill>
                <a:latin typeface="Roboto Mono"/>
                <a:ea typeface="Roboto Mono"/>
                <a:cs typeface="Roboto Mono"/>
                <a:sym typeface="Roboto Mono"/>
              </a:rPr>
              <a:t>/(log(R/R0)/B+</a:t>
            </a:r>
            <a:r>
              <a:rPr lang="en" sz="1000">
                <a:solidFill>
                  <a:srgbClr val="E74C3C"/>
                </a:solidFill>
                <a:latin typeface="Roboto Mono"/>
                <a:ea typeface="Roboto Mono"/>
                <a:cs typeface="Roboto Mono"/>
                <a:sym typeface="Roboto Mono"/>
              </a:rPr>
              <a:t>1</a:t>
            </a:r>
            <a:r>
              <a:rPr lang="en" sz="1000">
                <a:solidFill>
                  <a:srgbClr val="37474F"/>
                </a:solidFill>
                <a:latin typeface="Roboto Mono"/>
                <a:ea typeface="Roboto Mono"/>
                <a:cs typeface="Roboto Mono"/>
                <a:sym typeface="Roboto Mono"/>
              </a:rPr>
              <a:t>/</a:t>
            </a:r>
            <a:r>
              <a:rPr lang="en" sz="1000">
                <a:solidFill>
                  <a:srgbClr val="E74C3C"/>
                </a:solidFill>
                <a:latin typeface="Roboto Mono"/>
                <a:ea typeface="Roboto Mono"/>
                <a:cs typeface="Roboto Mono"/>
                <a:sym typeface="Roboto Mono"/>
              </a:rPr>
              <a:t>298.15</a:t>
            </a:r>
            <a:r>
              <a:rPr lang="en" sz="1000">
                <a:solidFill>
                  <a:srgbClr val="37474F"/>
                </a:solidFill>
                <a:latin typeface="Roboto Mono"/>
                <a:ea typeface="Roboto Mono"/>
                <a:cs typeface="Roboto Mono"/>
                <a:sym typeface="Roboto Mono"/>
              </a:rPr>
              <a:t>)-</a:t>
            </a:r>
            <a:r>
              <a:rPr lang="en" sz="1000">
                <a:solidFill>
                  <a:srgbClr val="E74C3C"/>
                </a:solidFill>
                <a:latin typeface="Roboto Mono"/>
                <a:ea typeface="Roboto Mono"/>
                <a:cs typeface="Roboto Mono"/>
                <a:sym typeface="Roboto Mono"/>
              </a:rPr>
              <a:t>273.15</a:t>
            </a:r>
            <a:r>
              <a:rPr lang="en" sz="1000">
                <a:solidFill>
                  <a:srgbClr val="37474F"/>
                </a:solidFill>
                <a:latin typeface="Roboto Mono"/>
                <a:ea typeface="Roboto Mono"/>
                <a:cs typeface="Roboto Mono"/>
                <a:sym typeface="Roboto Mono"/>
              </a:rPr>
              <a:t>; </a:t>
            </a:r>
            <a:r>
              <a:rPr lang="en" sz="1000">
                <a:solidFill>
                  <a:srgbClr val="999999"/>
                </a:solidFill>
                <a:latin typeface="Roboto Mono"/>
                <a:ea typeface="Roboto Mono"/>
                <a:cs typeface="Roboto Mono"/>
                <a:sym typeface="Roboto Mono"/>
              </a:rPr>
              <a:t>// convert to temperature via datasheet</a:t>
            </a:r>
            <a:endParaRPr sz="1000">
              <a:solidFill>
                <a:srgbClr val="37474F"/>
              </a:solidFill>
              <a:latin typeface="Roboto Mono"/>
              <a:ea typeface="Roboto Mono"/>
              <a:cs typeface="Roboto Mono"/>
              <a:sym typeface="Roboto Mono"/>
            </a:endParaRPr>
          </a:p>
          <a:p>
            <a:pPr marL="0" lvl="0" indent="0" algn="l" rtl="0">
              <a:spcBef>
                <a:spcPts val="1600"/>
              </a:spcBef>
              <a:spcAft>
                <a:spcPts val="0"/>
              </a:spcAft>
              <a:buNone/>
            </a:pPr>
            <a:r>
              <a:rPr lang="en" sz="1000">
                <a:solidFill>
                  <a:srgbClr val="37474F"/>
                </a:solidFill>
                <a:latin typeface="Roboto Mono"/>
                <a:ea typeface="Roboto Mono"/>
                <a:cs typeface="Roboto Mono"/>
                <a:sym typeface="Roboto Mono"/>
              </a:rPr>
              <a:t>Serial.print(</a:t>
            </a:r>
            <a:r>
              <a:rPr lang="en" sz="1000">
                <a:solidFill>
                  <a:srgbClr val="0D904F"/>
                </a:solidFill>
                <a:latin typeface="Roboto Mono"/>
                <a:ea typeface="Roboto Mono"/>
                <a:cs typeface="Roboto Mono"/>
                <a:sym typeface="Roboto Mono"/>
              </a:rPr>
              <a:t>"temperature = "</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marL="0" lvl="0" indent="0" algn="l" rtl="0">
              <a:spcBef>
                <a:spcPts val="1600"/>
              </a:spcBef>
              <a:spcAft>
                <a:spcPts val="0"/>
              </a:spcAft>
              <a:buNone/>
            </a:pPr>
            <a:r>
              <a:rPr lang="en" sz="1000">
                <a:solidFill>
                  <a:srgbClr val="37474F"/>
                </a:solidFill>
                <a:latin typeface="Roboto Mono"/>
                <a:ea typeface="Roboto Mono"/>
                <a:cs typeface="Roboto Mono"/>
                <a:sym typeface="Roboto Mono"/>
              </a:rPr>
              <a:t>Serial.println(temperature);</a:t>
            </a:r>
            <a:endParaRPr sz="1000">
              <a:solidFill>
                <a:srgbClr val="37474F"/>
              </a:solidFill>
              <a:latin typeface="Roboto Mono"/>
              <a:ea typeface="Roboto Mono"/>
              <a:cs typeface="Roboto Mono"/>
              <a:sym typeface="Roboto Mono"/>
            </a:endParaRPr>
          </a:p>
          <a:p>
            <a:pPr marL="0" lvl="0" indent="0" algn="l" rtl="0">
              <a:lnSpc>
                <a:spcPct val="140000"/>
              </a:lnSpc>
              <a:spcBef>
                <a:spcPts val="1600"/>
              </a:spcBef>
              <a:spcAft>
                <a:spcPts val="0"/>
              </a:spcAft>
              <a:buClr>
                <a:schemeClr val="dk1"/>
              </a:buClr>
              <a:buSzPts val="1100"/>
              <a:buFont typeface="Arial"/>
              <a:buNone/>
            </a:pPr>
            <a:endParaRPr sz="1000">
              <a:solidFill>
                <a:srgbClr val="3747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1600"/>
              </a:spcAft>
              <a:buNone/>
            </a:pPr>
            <a:endParaRPr/>
          </a:p>
        </p:txBody>
      </p:sp>
      <p:sp>
        <p:nvSpPr>
          <p:cNvPr id="265" name="Google Shape;26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Aside - Calculating Temperature </a:t>
            </a:r>
            <a:endParaRPr/>
          </a:p>
        </p:txBody>
      </p:sp>
      <p:sp>
        <p:nvSpPr>
          <p:cNvPr id="266" name="Google Shape;266;p43"/>
          <p:cNvSpPr txBox="1"/>
          <p:nvPr/>
        </p:nvSpPr>
        <p:spPr>
          <a:xfrm>
            <a:off x="5023250" y="1152325"/>
            <a:ext cx="38091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from the grove temperature sensor manual.</a:t>
            </a:r>
            <a:endParaRPr/>
          </a:p>
          <a:p>
            <a:pPr marL="0" lvl="0" indent="0" algn="l" rtl="0">
              <a:spcBef>
                <a:spcPts val="0"/>
              </a:spcBef>
              <a:spcAft>
                <a:spcPts val="0"/>
              </a:spcAft>
              <a:buNone/>
            </a:pPr>
            <a:endParaRPr/>
          </a:p>
          <a:p>
            <a:pPr marL="0" lvl="0" indent="0" algn="l" rtl="0">
              <a:spcBef>
                <a:spcPts val="0"/>
              </a:spcBef>
              <a:spcAft>
                <a:spcPts val="0"/>
              </a:spcAft>
              <a:buNone/>
            </a:pPr>
            <a:r>
              <a:rPr lang="en"/>
              <a:t>The temperature is calculated as a function of the change in resistance value of the thermistor.</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also dependent on the B value which changes with the thermistor.</a:t>
            </a:r>
            <a:endParaRPr/>
          </a:p>
          <a:p>
            <a:pPr marL="0" lvl="0" indent="0" algn="l" rtl="0">
              <a:spcBef>
                <a:spcPts val="0"/>
              </a:spcBef>
              <a:spcAft>
                <a:spcPts val="0"/>
              </a:spcAft>
              <a:buNone/>
            </a:pPr>
            <a:endParaRPr/>
          </a:p>
          <a:p>
            <a:pPr marL="0" lvl="0" indent="0" algn="l" rtl="0">
              <a:spcBef>
                <a:spcPts val="0"/>
              </a:spcBef>
              <a:spcAft>
                <a:spcPts val="0"/>
              </a:spcAft>
              <a:buNone/>
            </a:pPr>
            <a:r>
              <a:rPr lang="en"/>
              <a:t>Identify the B value of your sensor</a:t>
            </a:r>
            <a:endParaRPr/>
          </a:p>
          <a:p>
            <a:pPr marL="0" lvl="0" indent="0" algn="l" rtl="0">
              <a:spcBef>
                <a:spcPts val="0"/>
              </a:spcBef>
              <a:spcAft>
                <a:spcPts val="0"/>
              </a:spcAft>
              <a:buNone/>
            </a:pPr>
            <a:endParaRPr/>
          </a:p>
          <a:p>
            <a:pPr marL="0" lvl="0" indent="0" algn="l" rtl="0">
              <a:spcBef>
                <a:spcPts val="0"/>
              </a:spcBef>
              <a:spcAft>
                <a:spcPts val="0"/>
              </a:spcAft>
              <a:buNone/>
            </a:pPr>
            <a:r>
              <a:rPr lang="en"/>
              <a:t>analogRead can be replaced with which of the MRAA functions?</a:t>
            </a:r>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Aside - Converting from Celsius to Fahrenheit</a:t>
            </a:r>
            <a:endParaRPr/>
          </a:p>
        </p:txBody>
      </p:sp>
      <p:sp>
        <p:nvSpPr>
          <p:cNvPr id="272" name="Google Shape;27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Temperature (Fahrenheit) =  (Temperature in Celsius * 9)/5 + 32</a:t>
            </a:r>
            <a:endParaRPr/>
          </a:p>
          <a:p>
            <a:pPr marL="0" lvl="0" indent="0" algn="l" rtl="0">
              <a:spcBef>
                <a:spcPts val="0"/>
              </a:spcBef>
              <a:spcAft>
                <a:spcPts val="0"/>
              </a:spcAft>
              <a:buNone/>
            </a:pPr>
            <a:endParaRPr/>
          </a:p>
          <a:p>
            <a:pPr marL="0" lvl="0" indent="0" algn="l" rtl="0">
              <a:spcBef>
                <a:spcPts val="0"/>
              </a:spcBef>
              <a:spcAft>
                <a:spcPts val="0"/>
              </a:spcAft>
              <a:buNone/>
            </a:pPr>
            <a:r>
              <a:rPr lang="en"/>
              <a:t>In the previous step we calculated the temperature value in celsius.</a:t>
            </a:r>
            <a:endParaRPr/>
          </a:p>
          <a:p>
            <a:pPr marL="0" lvl="0" indent="0" algn="l" rtl="0">
              <a:spcBef>
                <a:spcPts val="0"/>
              </a:spcBef>
              <a:spcAft>
                <a:spcPts val="0"/>
              </a:spcAft>
              <a:buNone/>
            </a:pPr>
            <a:endParaRPr/>
          </a:p>
          <a:p>
            <a:pPr marL="0" lvl="0" indent="0" algn="l" rtl="0">
              <a:spcBef>
                <a:spcPts val="0"/>
              </a:spcBef>
              <a:spcAft>
                <a:spcPts val="0"/>
              </a:spcAft>
              <a:buNone/>
            </a:pPr>
            <a:r>
              <a:rPr lang="en"/>
              <a:t>If the specified scale is fahrenheit, use the formula above.</a:t>
            </a:r>
            <a:endParaRPr/>
          </a:p>
          <a:p>
            <a:pPr marL="0" lvl="0" indent="0" algn="l" rtl="0">
              <a:spcBef>
                <a:spcPts val="0"/>
              </a:spcBef>
              <a:spcAft>
                <a:spcPts val="0"/>
              </a:spcAft>
              <a:buNone/>
            </a:pPr>
            <a:endParaRPr/>
          </a:p>
          <a:p>
            <a:pPr marL="0" lvl="0" indent="0" algn="l" rtl="0">
              <a:spcBef>
                <a:spcPts val="0"/>
              </a:spcBef>
              <a:spcAft>
                <a:spcPts val="0"/>
              </a:spcAft>
              <a:buNone/>
            </a:pPr>
            <a:r>
              <a:rPr lang="en"/>
              <a:t>Ensure you use the right data types across conversions.</a:t>
            </a:r>
            <a:endParaRPr/>
          </a:p>
          <a:p>
            <a:pPr marL="0" lvl="0" indent="0" algn="l" rtl="0">
              <a:spcBef>
                <a:spcPts val="0"/>
              </a:spcBef>
              <a:spcAft>
                <a:spcPts val="0"/>
              </a:spcAft>
              <a:buNone/>
            </a:pPr>
            <a:endParaRPr/>
          </a:p>
          <a:p>
            <a:pPr marL="0" lvl="0" indent="0" algn="l" rtl="0">
              <a:spcBef>
                <a:spcPts val="0"/>
              </a:spcBef>
              <a:spcAft>
                <a:spcPts val="0"/>
              </a:spcAft>
              <a:buNone/>
            </a:pPr>
            <a:r>
              <a:rPr lang="en"/>
              <a:t>Be sure to include the math header file for log calculation(previous slide)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Midterm statistics</a:t>
            </a:r>
            <a:endParaRPr/>
          </a:p>
        </p:txBody>
      </p:sp>
      <p:sp>
        <p:nvSpPr>
          <p:cNvPr id="89" name="Google Shape;8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222222"/>
                </a:solidFill>
                <a:highlight>
                  <a:srgbClr val="FFFFFF"/>
                </a:highlight>
              </a:rPr>
              <a:t>MEDIAN: 90.5%</a:t>
            </a:r>
            <a:endParaRPr sz="1100">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MAXIMUM: 100.0%</a:t>
            </a:r>
            <a:endParaRPr sz="1100">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MEAN: 86.22%</a:t>
            </a:r>
            <a:endParaRPr sz="1100">
              <a:solidFill>
                <a:srgbClr val="222222"/>
              </a:solidFill>
              <a:highlight>
                <a:srgbClr val="FFFFFF"/>
              </a:highlight>
            </a:endParaRPr>
          </a:p>
          <a:p>
            <a:pPr marL="0" lvl="0" indent="0" algn="l" rtl="0">
              <a:spcBef>
                <a:spcPts val="1600"/>
              </a:spcBef>
              <a:spcAft>
                <a:spcPts val="1600"/>
              </a:spcAft>
              <a:buNone/>
            </a:pPr>
            <a:r>
              <a:rPr lang="en" sz="1100">
                <a:solidFill>
                  <a:srgbClr val="222222"/>
                </a:solidFill>
                <a:highlight>
                  <a:srgbClr val="FFFFFF"/>
                </a:highlight>
              </a:rPr>
              <a:t>STD DEV: 12.47%</a:t>
            </a:r>
            <a:endParaRPr/>
          </a:p>
        </p:txBody>
      </p:sp>
      <p:pic>
        <p:nvPicPr>
          <p:cNvPr id="90" name="Google Shape;90;p16"/>
          <p:cNvPicPr preferRelativeResize="0"/>
          <p:nvPr/>
        </p:nvPicPr>
        <p:blipFill>
          <a:blip r:embed="rId3">
            <a:alphaModFix/>
          </a:blip>
          <a:stretch>
            <a:fillRect/>
          </a:stretch>
        </p:blipFill>
        <p:spPr>
          <a:xfrm>
            <a:off x="864700" y="2928248"/>
            <a:ext cx="6054199" cy="1431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4b</a:t>
            </a:r>
            <a:endParaRPr/>
          </a:p>
        </p:txBody>
      </p:sp>
      <p:sp>
        <p:nvSpPr>
          <p:cNvPr id="278" name="Google Shape;278;p45"/>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Accept below options from user :-</a:t>
            </a:r>
            <a:endParaRPr/>
          </a:p>
          <a:p>
            <a:pPr marL="0" lvl="0" indent="0" algn="l" rtl="0">
              <a:spcBef>
                <a:spcPts val="1600"/>
              </a:spcBef>
              <a:spcAft>
                <a:spcPts val="0"/>
              </a:spcAft>
              <a:buNone/>
            </a:pPr>
            <a:r>
              <a:rPr lang="en"/>
              <a:t>Period - </a:t>
            </a:r>
            <a:endParaRPr/>
          </a:p>
          <a:p>
            <a:pPr marL="457200" lvl="0" indent="-342900" algn="l" rtl="0">
              <a:spcBef>
                <a:spcPts val="1600"/>
              </a:spcBef>
              <a:spcAft>
                <a:spcPts val="0"/>
              </a:spcAft>
              <a:buSzPts val="1800"/>
              <a:buChar char="●"/>
            </a:pPr>
            <a:r>
              <a:rPr lang="en"/>
              <a:t>specifies the sampling frequency for the temperature readings</a:t>
            </a:r>
            <a:endParaRPr/>
          </a:p>
          <a:p>
            <a:pPr marL="457200" lvl="0" indent="-342900" algn="l" rtl="0">
              <a:spcBef>
                <a:spcPts val="0"/>
              </a:spcBef>
              <a:spcAft>
                <a:spcPts val="0"/>
              </a:spcAft>
              <a:buSzPts val="1800"/>
              <a:buChar char="●"/>
            </a:pPr>
            <a:r>
              <a:rPr lang="en"/>
              <a:t>This will dictate how often we perform the read of the analog signals</a:t>
            </a:r>
            <a:endParaRPr/>
          </a:p>
          <a:p>
            <a:pPr marL="0" lvl="0" indent="0" algn="l" rtl="0">
              <a:spcBef>
                <a:spcPts val="1600"/>
              </a:spcBef>
              <a:spcAft>
                <a:spcPts val="0"/>
              </a:spcAft>
              <a:buNone/>
            </a:pPr>
            <a:r>
              <a:rPr lang="en"/>
              <a:t>Scale - </a:t>
            </a:r>
            <a:endParaRPr/>
          </a:p>
          <a:p>
            <a:pPr marL="457200" lvl="0" indent="-342900" algn="l" rtl="0">
              <a:spcBef>
                <a:spcPts val="1600"/>
              </a:spcBef>
              <a:spcAft>
                <a:spcPts val="0"/>
              </a:spcAft>
              <a:buSzPts val="1800"/>
              <a:buChar char="●"/>
            </a:pPr>
            <a:r>
              <a:rPr lang="en"/>
              <a:t>Celsius or Fahrenheit</a:t>
            </a:r>
            <a:endParaRPr/>
          </a:p>
          <a:p>
            <a:pPr marL="457200" lvl="0" indent="-342900" algn="l" rtl="0">
              <a:spcBef>
                <a:spcPts val="0"/>
              </a:spcBef>
              <a:spcAft>
                <a:spcPts val="0"/>
              </a:spcAft>
              <a:buSzPts val="1800"/>
              <a:buChar char="●"/>
            </a:pPr>
            <a:r>
              <a:rPr lang="en"/>
              <a:t>Pass scale as C or F</a:t>
            </a:r>
            <a:endParaRPr/>
          </a:p>
          <a:p>
            <a:pPr marL="0" lvl="0" indent="0" algn="l" rtl="0">
              <a:spcBef>
                <a:spcPts val="1600"/>
              </a:spcBef>
              <a:spcAft>
                <a:spcPts val="0"/>
              </a:spcAft>
              <a:buNone/>
            </a:pPr>
            <a:r>
              <a:rPr lang="en"/>
              <a:t>Log -  The log file to be created for reporting temperatures read and subsequently logging commands received</a:t>
            </a:r>
            <a:endParaRPr/>
          </a:p>
          <a:p>
            <a:pPr marL="0" lvl="0" indent="0" algn="l" rtl="0">
              <a:spcBef>
                <a:spcPts val="160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4b - commands</a:t>
            </a:r>
            <a:endParaRPr/>
          </a:p>
        </p:txBody>
      </p:sp>
      <p:sp>
        <p:nvSpPr>
          <p:cNvPr id="284" name="Google Shape;284;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Accept commands from the user while the program is running.</a:t>
            </a:r>
            <a:endParaRPr/>
          </a:p>
          <a:p>
            <a:pPr marL="0" lvl="0" indent="0" algn="l" rtl="0">
              <a:spcBef>
                <a:spcPts val="1600"/>
              </a:spcBef>
              <a:spcAft>
                <a:spcPts val="0"/>
              </a:spcAft>
              <a:buNone/>
            </a:pPr>
            <a:r>
              <a:rPr lang="en"/>
              <a:t>Poll on the STDIN to see if any new commands have been provided.</a:t>
            </a:r>
            <a:endParaRPr/>
          </a:p>
          <a:p>
            <a:pPr marL="0" lvl="0" indent="0" algn="l" rtl="0">
              <a:spcBef>
                <a:spcPts val="1600"/>
              </a:spcBef>
              <a:spcAft>
                <a:spcPts val="0"/>
              </a:spcAft>
              <a:buNone/>
            </a:pPr>
            <a:r>
              <a:rPr lang="en"/>
              <a:t>All received commands will be terminated by a new-line character ('\n'). </a:t>
            </a:r>
            <a:endParaRPr/>
          </a:p>
          <a:p>
            <a:pPr marL="0" lvl="0" indent="0" algn="l" rtl="0">
              <a:spcBef>
                <a:spcPts val="1600"/>
              </a:spcBef>
              <a:spcAft>
                <a:spcPts val="1600"/>
              </a:spcAft>
              <a:buNone/>
            </a:pPr>
            <a:r>
              <a:rPr lang="en"/>
              <a:t>Note that when your program is tested (by the sanity checker or grading program) stdin will not be a console, but a pipe. A single read may return a partial line or multiple lines. Make sure that your program buffers and lexes its input, and does not assume that one call to read(2) will return one command.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Commands to be supported</a:t>
            </a:r>
            <a:endParaRPr/>
          </a:p>
        </p:txBody>
      </p:sp>
      <p:sp>
        <p:nvSpPr>
          <p:cNvPr id="290" name="Google Shape;290;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 sz="1100" b="1">
                <a:solidFill>
                  <a:schemeClr val="dk1"/>
                </a:solidFill>
              </a:rPr>
              <a:t>SCALE=F</a:t>
            </a:r>
            <a:br>
              <a:rPr lang="en" sz="1100" b="1">
                <a:solidFill>
                  <a:schemeClr val="dk1"/>
                </a:solidFill>
              </a:rPr>
            </a:br>
            <a:r>
              <a:rPr lang="en" sz="1100">
                <a:solidFill>
                  <a:schemeClr val="dk1"/>
                </a:solidFill>
              </a:rPr>
              <a:t>This command should cause all subsequent reports to be generated in degrees Fahrenheit.</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SCALE=C</a:t>
            </a:r>
            <a:br>
              <a:rPr lang="en" sz="1100" b="1">
                <a:solidFill>
                  <a:schemeClr val="dk1"/>
                </a:solidFill>
              </a:rPr>
            </a:br>
            <a:r>
              <a:rPr lang="en" sz="1100">
                <a:solidFill>
                  <a:schemeClr val="dk1"/>
                </a:solidFill>
              </a:rPr>
              <a:t>This command should cause all subsequent reports to be generated in degrees Centegrade</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PERIOD=</a:t>
            </a:r>
            <a:r>
              <a:rPr lang="en" sz="1100" i="1">
                <a:solidFill>
                  <a:schemeClr val="dk1"/>
                </a:solidFill>
              </a:rPr>
              <a:t>seconds</a:t>
            </a:r>
            <a:br>
              <a:rPr lang="en" sz="1100" i="1">
                <a:solidFill>
                  <a:schemeClr val="dk1"/>
                </a:solidFill>
              </a:rPr>
            </a:br>
            <a:r>
              <a:rPr lang="en" sz="1100">
                <a:solidFill>
                  <a:schemeClr val="dk1"/>
                </a:solidFill>
              </a:rPr>
              <a:t>This command should change the number of seconds between reporting intervals. It is acceptable if this command does not take effect until after the next report.</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STOP</a:t>
            </a:r>
            <a:br>
              <a:rPr lang="en" sz="1100" b="1">
                <a:solidFill>
                  <a:schemeClr val="dk1"/>
                </a:solidFill>
              </a:rPr>
            </a:br>
            <a:r>
              <a:rPr lang="en" sz="1100">
                <a:solidFill>
                  <a:schemeClr val="dk1"/>
                </a:solidFill>
              </a:rPr>
              <a:t>This command should cause the program to stop generating reports, but continue processing input commands. If the program is not generating reports, merely log receipt of the command.</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START</a:t>
            </a:r>
            <a:br>
              <a:rPr lang="en" sz="1100" b="1">
                <a:solidFill>
                  <a:schemeClr val="dk1"/>
                </a:solidFill>
              </a:rPr>
            </a:br>
            <a:r>
              <a:rPr lang="en" sz="1100">
                <a:solidFill>
                  <a:schemeClr val="dk1"/>
                </a:solidFill>
              </a:rPr>
              <a:t>This command should cause the program to, if stopped, resume generating reports. If the program is not stopped, merely log receipt of the command.</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LOG</a:t>
            </a:r>
            <a:r>
              <a:rPr lang="en" sz="1100">
                <a:solidFill>
                  <a:schemeClr val="dk1"/>
                </a:solidFill>
              </a:rPr>
              <a:t> </a:t>
            </a:r>
            <a:r>
              <a:rPr lang="en" sz="1100" i="1">
                <a:solidFill>
                  <a:schemeClr val="dk1"/>
                </a:solidFill>
              </a:rPr>
              <a:t>line of text</a:t>
            </a:r>
            <a:br>
              <a:rPr lang="en" sz="1100" i="1">
                <a:solidFill>
                  <a:schemeClr val="dk1"/>
                </a:solidFill>
              </a:rPr>
            </a:br>
            <a:r>
              <a:rPr lang="en" sz="1100">
                <a:solidFill>
                  <a:schemeClr val="dk1"/>
                </a:solidFill>
              </a:rPr>
              <a:t>This command requires no action beyond logging its receipt (the entire command, including the LOG). In project 4C, the server may send such commands to help you debug problems with your reports.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OFF</a:t>
            </a:r>
            <a:br>
              <a:rPr lang="en" sz="1100" b="1">
                <a:solidFill>
                  <a:schemeClr val="dk1"/>
                </a:solidFill>
              </a:rPr>
            </a:br>
            <a:r>
              <a:rPr lang="en" sz="1100">
                <a:solidFill>
                  <a:schemeClr val="dk1"/>
                </a:solidFill>
              </a:rPr>
              <a:t>This command should, like pressing the button, output (and log) a time-stamped SHUTDOWN message and exit.</a:t>
            </a:r>
            <a:endParaRPr sz="11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through this detailed </a:t>
            </a:r>
            <a:r>
              <a:rPr lang="en" u="sng">
                <a:solidFill>
                  <a:schemeClr val="hlink"/>
                </a:solidFill>
                <a:hlinkClick r:id="rId3"/>
              </a:rPr>
              <a:t>piazza post</a:t>
            </a:r>
            <a:r>
              <a:rPr lang="en"/>
              <a:t> by Alex that has common gotchas to working with beaglebones.</a:t>
            </a:r>
            <a:endParaRPr/>
          </a:p>
          <a:p>
            <a:pPr marL="0" lvl="0" indent="0" algn="l" rtl="0">
              <a:spcBef>
                <a:spcPts val="1600"/>
              </a:spcBef>
              <a:spcAft>
                <a:spcPts val="0"/>
              </a:spcAft>
              <a:buNone/>
            </a:pPr>
            <a:r>
              <a:rPr lang="en"/>
              <a:t>Summarizing:</a:t>
            </a:r>
            <a:endParaRPr/>
          </a:p>
          <a:p>
            <a:pPr marL="457200" lvl="0" indent="-317500" algn="l" rtl="0">
              <a:spcBef>
                <a:spcPts val="1600"/>
              </a:spcBef>
              <a:spcAft>
                <a:spcPts val="0"/>
              </a:spcAft>
              <a:buSzPts val="1400"/>
              <a:buChar char="●"/>
            </a:pPr>
            <a:r>
              <a:rPr lang="en" sz="1400"/>
              <a:t>Every time you want to shut down your board, press the POWER button before disconnecting it.</a:t>
            </a:r>
            <a:endParaRPr sz="1400"/>
          </a:p>
          <a:p>
            <a:pPr marL="457200" lvl="0" indent="-317500" algn="l" rtl="0">
              <a:spcBef>
                <a:spcPts val="0"/>
              </a:spcBef>
              <a:spcAft>
                <a:spcPts val="0"/>
              </a:spcAft>
              <a:buSzPts val="1400"/>
              <a:buChar char="●"/>
            </a:pPr>
            <a:r>
              <a:rPr lang="en" sz="1400"/>
              <a:t>It is your responsibility to verify that your code for project 4B and 4C compiles and runs on the software version 8.7, which will be used for grading.</a:t>
            </a:r>
            <a:endParaRPr sz="1400"/>
          </a:p>
          <a:p>
            <a:pPr marL="457200" lvl="0" indent="-317500" algn="l" rtl="0">
              <a:spcBef>
                <a:spcPts val="0"/>
              </a:spcBef>
              <a:spcAft>
                <a:spcPts val="0"/>
              </a:spcAft>
              <a:buSzPts val="1400"/>
              <a:buChar char="●"/>
            </a:pPr>
            <a:r>
              <a:rPr lang="en" sz="1400"/>
              <a:t>Which network should I connect to? </a:t>
            </a:r>
            <a:endParaRPr sz="1400"/>
          </a:p>
          <a:p>
            <a:pPr marL="914400" lvl="1" indent="-317500" algn="l" rtl="0">
              <a:spcBef>
                <a:spcPts val="0"/>
              </a:spcBef>
              <a:spcAft>
                <a:spcPts val="0"/>
              </a:spcAft>
              <a:buSzPts val="1400"/>
              <a:buChar char="○"/>
            </a:pPr>
            <a:r>
              <a:rPr lang="en" sz="1400"/>
              <a:t>Mobile hotspot / home networks ideally</a:t>
            </a:r>
            <a:endParaRPr sz="1400"/>
          </a:p>
          <a:p>
            <a:pPr marL="914400" lvl="1" indent="-317500" algn="l" rtl="0">
              <a:spcBef>
                <a:spcPts val="0"/>
              </a:spcBef>
              <a:spcAft>
                <a:spcPts val="0"/>
              </a:spcAft>
              <a:buSzPts val="1400"/>
              <a:buChar char="○"/>
            </a:pPr>
            <a:r>
              <a:rPr lang="en"/>
              <a:t>Eduroam has extra steps </a:t>
            </a:r>
            <a:r>
              <a:rPr lang="en" u="sng">
                <a:solidFill>
                  <a:schemeClr val="hlink"/>
                </a:solidFill>
                <a:hlinkClick r:id="rId4"/>
              </a:rPr>
              <a:t>here</a:t>
            </a:r>
            <a:r>
              <a:rPr lang="en"/>
              <a:t> - pg 4</a:t>
            </a:r>
            <a:endParaRPr/>
          </a:p>
          <a:p>
            <a:pPr marL="457200" lvl="0" indent="-317500" algn="l" rtl="0">
              <a:spcBef>
                <a:spcPts val="0"/>
              </a:spcBef>
              <a:spcAft>
                <a:spcPts val="0"/>
              </a:spcAft>
              <a:buSzPts val="1400"/>
              <a:buChar char="●"/>
            </a:pPr>
            <a:r>
              <a:rPr lang="en" sz="1400"/>
              <a:t>Do I need to test my code on lnxsrv09?</a:t>
            </a:r>
            <a:endParaRPr sz="1400"/>
          </a:p>
          <a:p>
            <a:pPr marL="914400" lvl="1" indent="-317500" algn="l" rtl="0">
              <a:spcBef>
                <a:spcPts val="0"/>
              </a:spcBef>
              <a:spcAft>
                <a:spcPts val="0"/>
              </a:spcAft>
              <a:buSzPts val="1400"/>
              <a:buChar char="○"/>
            </a:pPr>
            <a:r>
              <a:rPr lang="en" sz="1400"/>
              <a:t>No. We will grade your code using a Beaglebone that is running Debian IoT 8.7, so this is the platform you should write your code for. P4B and P4C will not run on the server since you will be using sensors and libraries that aren't available to the servers.</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sp>
        <p:nvSpPr>
          <p:cNvPr id="296" name="Google Shape;29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Beaglebone Details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4b</a:t>
            </a:r>
            <a:endParaRPr/>
          </a:p>
        </p:txBody>
      </p:sp>
      <p:sp>
        <p:nvSpPr>
          <p:cNvPr id="96" name="Google Shape;9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next wednesday</a:t>
            </a:r>
            <a:endParaRPr/>
          </a:p>
          <a:p>
            <a:pPr marL="0" lvl="0" indent="0" algn="l" rtl="0">
              <a:spcBef>
                <a:spcPts val="1600"/>
              </a:spcBef>
              <a:spcAft>
                <a:spcPts val="0"/>
              </a:spcAft>
              <a:buNone/>
            </a:pPr>
            <a:r>
              <a:rPr lang="en"/>
              <a:t>Continuation of Project 4a</a:t>
            </a:r>
            <a:endParaRPr/>
          </a:p>
          <a:p>
            <a:pPr marL="0" lvl="0" indent="0" algn="l" rtl="0">
              <a:spcBef>
                <a:spcPts val="1600"/>
              </a:spcBef>
              <a:spcAft>
                <a:spcPts val="0"/>
              </a:spcAft>
              <a:buNone/>
            </a:pPr>
            <a:r>
              <a:rPr lang="en"/>
              <a:t>In this project we will create applications </a:t>
            </a:r>
            <a:endParaRPr/>
          </a:p>
          <a:p>
            <a:pPr marL="457200" lvl="0" indent="-342900" algn="l" rtl="0">
              <a:spcBef>
                <a:spcPts val="1200"/>
              </a:spcBef>
              <a:spcAft>
                <a:spcPts val="0"/>
              </a:spcAft>
              <a:buSzPts val="1800"/>
              <a:buChar char="●"/>
            </a:pPr>
            <a:r>
              <a:rPr lang="en"/>
              <a:t>that run in an embedded system</a:t>
            </a:r>
            <a:endParaRPr/>
          </a:p>
          <a:p>
            <a:pPr marL="457200" lvl="0" indent="-342900" algn="l" rtl="0">
              <a:spcBef>
                <a:spcPts val="0"/>
              </a:spcBef>
              <a:spcAft>
                <a:spcPts val="0"/>
              </a:spcAft>
              <a:buSzPts val="1800"/>
              <a:buChar char="●"/>
            </a:pPr>
            <a:r>
              <a:rPr lang="en"/>
              <a:t>read data from external sensors </a:t>
            </a:r>
            <a:endParaRPr/>
          </a:p>
          <a:p>
            <a:pPr marL="457200" lvl="0" indent="-342900" algn="l" rtl="0">
              <a:spcBef>
                <a:spcPts val="0"/>
              </a:spcBef>
              <a:spcAft>
                <a:spcPts val="0"/>
              </a:spcAft>
              <a:buSzPts val="1800"/>
              <a:buChar char="●"/>
            </a:pPr>
            <a:r>
              <a:rPr lang="en"/>
              <a:t>and log the results. </a:t>
            </a:r>
            <a:endParaRPr/>
          </a:p>
          <a:p>
            <a:pPr marL="0" lvl="0" indent="0" algn="l" rtl="0">
              <a:spcBef>
                <a:spcPts val="1200"/>
              </a:spcBef>
              <a:spcAft>
                <a:spcPts val="0"/>
              </a:spcAft>
              <a:buClr>
                <a:schemeClr val="dk1"/>
              </a:buClr>
              <a:buSzPts val="1100"/>
              <a:buFont typeface="Arial"/>
              <a:buNone/>
            </a:pPr>
            <a:r>
              <a:rPr lang="en"/>
              <a:t>Real world devices of this kind are commonly networked. We'll take that step in Project 4C. For now, the device you build will be stand-alone.</a:t>
            </a:r>
            <a:endParaRPr/>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Connect Grove Temperature Sensor and Grove Button to your Beaglebone</a:t>
            </a:r>
            <a:endParaRPr sz="2400">
              <a:solidFill>
                <a:srgbClr val="000000"/>
              </a:solidFill>
              <a:latin typeface="Calibri"/>
              <a:ea typeface="Calibri"/>
              <a:cs typeface="Calibri"/>
              <a:sym typeface="Calibri"/>
            </a:endParaRPr>
          </a:p>
          <a:p>
            <a:pPr marL="457200" lvl="0" indent="-381000" algn="l" rtl="0">
              <a:lnSpc>
                <a:spcPct val="10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Read values from the grove temperature sensor periodically</a:t>
            </a:r>
            <a:endParaRPr sz="2400">
              <a:solidFill>
                <a:srgbClr val="000000"/>
              </a:solidFill>
              <a:latin typeface="Calibri"/>
              <a:ea typeface="Calibri"/>
              <a:cs typeface="Calibri"/>
              <a:sym typeface="Calibri"/>
            </a:endParaRPr>
          </a:p>
          <a:p>
            <a:pPr marL="457200" lvl="0" indent="-381000" algn="l" rtl="0">
              <a:lnSpc>
                <a:spcPct val="10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Outputs temperature details to stdout and a logfile</a:t>
            </a:r>
            <a:endParaRPr sz="2400">
              <a:solidFill>
                <a:srgbClr val="000000"/>
              </a:solidFill>
              <a:latin typeface="Calibri"/>
              <a:ea typeface="Calibri"/>
              <a:cs typeface="Calibri"/>
              <a:sym typeface="Calibri"/>
            </a:endParaRPr>
          </a:p>
          <a:p>
            <a:pPr marL="457200" lvl="0" indent="-381000" algn="l" rtl="0">
              <a:lnSpc>
                <a:spcPct val="10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Read and interpret commands from the user to control sampling</a:t>
            </a:r>
            <a:endParaRPr sz="2400">
              <a:solidFill>
                <a:srgbClr val="000000"/>
              </a:solidFill>
              <a:latin typeface="Calibri"/>
              <a:ea typeface="Calibri"/>
              <a:cs typeface="Calibri"/>
              <a:sym typeface="Calibri"/>
            </a:endParaRPr>
          </a:p>
          <a:p>
            <a:pPr marL="457200" lvl="0" indent="0" algn="l" rtl="0">
              <a:lnSpc>
                <a:spcPct val="100000"/>
              </a:lnSpc>
              <a:spcBef>
                <a:spcPts val="1600"/>
              </a:spcBef>
              <a:spcAft>
                <a:spcPts val="0"/>
              </a:spcAft>
              <a:buNone/>
            </a:pPr>
            <a:endParaRPr sz="2400">
              <a:solidFill>
                <a:srgbClr val="000000"/>
              </a:solidFill>
              <a:latin typeface="Calibri"/>
              <a:ea typeface="Calibri"/>
              <a:cs typeface="Calibri"/>
              <a:sym typeface="Calibri"/>
            </a:endParaRPr>
          </a:p>
          <a:p>
            <a:pPr marL="0" lvl="0" indent="0" algn="l" rtl="0">
              <a:lnSpc>
                <a:spcPct val="100000"/>
              </a:lnSpc>
              <a:spcBef>
                <a:spcPts val="1600"/>
              </a:spcBef>
              <a:spcAft>
                <a:spcPts val="1600"/>
              </a:spcAft>
              <a:buNone/>
            </a:pPr>
            <a:endParaRPr sz="2400">
              <a:solidFill>
                <a:srgbClr val="000000"/>
              </a:solidFill>
              <a:latin typeface="Calibri"/>
              <a:ea typeface="Calibri"/>
              <a:cs typeface="Calibri"/>
              <a:sym typeface="Calibri"/>
            </a:endParaRPr>
          </a:p>
        </p:txBody>
      </p:sp>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4b - 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connect Grove temperature sensor?</a:t>
            </a:r>
            <a:endParaRPr/>
          </a:p>
        </p:txBody>
      </p:sp>
      <p:sp>
        <p:nvSpPr>
          <p:cNvPr id="114" name="Google Shape;11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Attach the Grove Temperature Sensor to Analog A0/A1 connector on your Grove cape</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1600"/>
              </a:spcAft>
              <a:buNone/>
            </a:pPr>
            <a:endParaRPr>
              <a:latin typeface="Calibri"/>
              <a:ea typeface="Calibri"/>
              <a:cs typeface="Calibri"/>
              <a:sym typeface="Calibri"/>
            </a:endParaRPr>
          </a:p>
        </p:txBody>
      </p:sp>
      <p:pic>
        <p:nvPicPr>
          <p:cNvPr id="115" name="Google Shape;115;p20"/>
          <p:cNvPicPr preferRelativeResize="0"/>
          <p:nvPr/>
        </p:nvPicPr>
        <p:blipFill>
          <a:blip r:embed="rId3">
            <a:alphaModFix/>
          </a:blip>
          <a:stretch>
            <a:fillRect/>
          </a:stretch>
        </p:blipFill>
        <p:spPr>
          <a:xfrm>
            <a:off x="2665137" y="1955495"/>
            <a:ext cx="3813724" cy="2860300"/>
          </a:xfrm>
          <a:prstGeom prst="rect">
            <a:avLst/>
          </a:prstGeom>
          <a:noFill/>
          <a:ln>
            <a:noFill/>
          </a:ln>
        </p:spPr>
      </p:pic>
      <p:sp>
        <p:nvSpPr>
          <p:cNvPr id="116" name="Google Shape;116;p20"/>
          <p:cNvSpPr/>
          <p:nvPr/>
        </p:nvSpPr>
        <p:spPr>
          <a:xfrm>
            <a:off x="5390575" y="2571725"/>
            <a:ext cx="283800" cy="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control the temperature sensor?</a:t>
            </a:r>
            <a:endParaRPr/>
          </a:p>
        </p:txBody>
      </p:sp>
      <p:sp>
        <p:nvSpPr>
          <p:cNvPr id="122" name="Google Shape;12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Attach the Grove Button to the GPIO_50 connector on your Grove cape</a:t>
            </a:r>
            <a:endParaRPr>
              <a:solidFill>
                <a:schemeClr val="dk1"/>
              </a:solidFill>
              <a:latin typeface="Calibri"/>
              <a:ea typeface="Calibri"/>
              <a:cs typeface="Calibri"/>
              <a:sym typeface="Calibri"/>
            </a:endParaRPr>
          </a:p>
          <a:p>
            <a:pPr marL="0" lvl="0" indent="0" algn="l" rtl="0">
              <a:spcBef>
                <a:spcPts val="1000"/>
              </a:spcBef>
              <a:spcAft>
                <a:spcPts val="1600"/>
              </a:spcAft>
              <a:buNone/>
            </a:pPr>
            <a:endParaRPr>
              <a:latin typeface="Calibri"/>
              <a:ea typeface="Calibri"/>
              <a:cs typeface="Calibri"/>
              <a:sym typeface="Calibri"/>
            </a:endParaRPr>
          </a:p>
        </p:txBody>
      </p:sp>
      <p:pic>
        <p:nvPicPr>
          <p:cNvPr id="123" name="Google Shape;123;p21"/>
          <p:cNvPicPr preferRelativeResize="0"/>
          <p:nvPr/>
        </p:nvPicPr>
        <p:blipFill>
          <a:blip r:embed="rId3">
            <a:alphaModFix/>
          </a:blip>
          <a:stretch>
            <a:fillRect/>
          </a:stretch>
        </p:blipFill>
        <p:spPr>
          <a:xfrm>
            <a:off x="2665137" y="1959045"/>
            <a:ext cx="3813724" cy="2860300"/>
          </a:xfrm>
          <a:prstGeom prst="rect">
            <a:avLst/>
          </a:prstGeom>
          <a:noFill/>
          <a:ln>
            <a:noFill/>
          </a:ln>
        </p:spPr>
      </p:pic>
      <p:sp>
        <p:nvSpPr>
          <p:cNvPr id="124" name="Google Shape;124;p21"/>
          <p:cNvSpPr/>
          <p:nvPr/>
        </p:nvSpPr>
        <p:spPr>
          <a:xfrm>
            <a:off x="4539400" y="3160450"/>
            <a:ext cx="283800" cy="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MRAA Library</a:t>
            </a:r>
            <a:endParaRPr/>
          </a:p>
        </p:txBody>
      </p:sp>
      <p:sp>
        <p:nvSpPr>
          <p:cNvPr id="130" name="Google Shape;13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Low Level Skeleton Library for Communication on GNU/Linux platforms</a:t>
            </a:r>
            <a:endParaRPr sz="1250" dirty="0">
              <a:solidFill>
                <a:schemeClr val="dk1"/>
              </a:solidFill>
              <a:highlight>
                <a:srgbClr val="FFFFFF"/>
              </a:highlight>
            </a:endParaRPr>
          </a:p>
          <a:p>
            <a:pPr marL="0" lvl="0" indent="0" algn="l" rtl="0">
              <a:spcBef>
                <a:spcPts val="1600"/>
              </a:spcBef>
              <a:spcAft>
                <a:spcPts val="0"/>
              </a:spcAft>
              <a:buNone/>
            </a:pPr>
            <a:r>
              <a:rPr lang="en" dirty="0"/>
              <a:t>MRAA is a C library that provides an Application Programming Interface (API) to establish a method of communication between compute modules (such as the </a:t>
            </a:r>
            <a:r>
              <a:rPr lang="en" dirty="0" err="1"/>
              <a:t>BeagleBone</a:t>
            </a:r>
            <a:r>
              <a:rPr lang="en" dirty="0"/>
              <a:t>) and other peripheral devices (such as sensors).</a:t>
            </a:r>
            <a:endParaRPr dirty="0"/>
          </a:p>
          <a:p>
            <a:pPr marL="0" lvl="0" indent="0" algn="l" rtl="0">
              <a:spcBef>
                <a:spcPts val="1600"/>
              </a:spcBef>
              <a:spcAft>
                <a:spcPts val="0"/>
              </a:spcAft>
              <a:buNone/>
            </a:pPr>
            <a:r>
              <a:rPr lang="en" dirty="0"/>
              <a:t>The </a:t>
            </a:r>
            <a:r>
              <a:rPr lang="en" dirty="0" err="1"/>
              <a:t>BeagleBone</a:t>
            </a:r>
            <a:r>
              <a:rPr lang="en" dirty="0"/>
              <a:t> and the MRAA library support a number of protocols including: </a:t>
            </a:r>
            <a:endParaRPr dirty="0"/>
          </a:p>
          <a:p>
            <a:pPr marL="457200" lvl="0" indent="-342900" algn="l" rtl="0">
              <a:spcBef>
                <a:spcPts val="1600"/>
              </a:spcBef>
              <a:spcAft>
                <a:spcPts val="0"/>
              </a:spcAft>
              <a:buSzPts val="1800"/>
              <a:buChar char="●"/>
            </a:pPr>
            <a:r>
              <a:rPr lang="en" dirty="0"/>
              <a:t>Universal Asynchronous Receiver/Transmitter (UART)</a:t>
            </a:r>
            <a:endParaRPr dirty="0"/>
          </a:p>
          <a:p>
            <a:pPr marL="457200" lvl="0" indent="-342900" algn="l" rtl="0">
              <a:spcBef>
                <a:spcPts val="0"/>
              </a:spcBef>
              <a:spcAft>
                <a:spcPts val="0"/>
              </a:spcAft>
              <a:buSzPts val="1800"/>
              <a:buChar char="●"/>
            </a:pPr>
            <a:r>
              <a:rPr lang="en" dirty="0"/>
              <a:t>Inter-integrated Circuit (I2C) Pulse Width Modulation (PWM) </a:t>
            </a:r>
            <a:endParaRPr dirty="0"/>
          </a:p>
          <a:p>
            <a:pPr marL="457200" lvl="0" indent="-342900" algn="l" rtl="0">
              <a:spcBef>
                <a:spcPts val="0"/>
              </a:spcBef>
              <a:spcAft>
                <a:spcPts val="0"/>
              </a:spcAft>
              <a:buSzPts val="1800"/>
              <a:buChar char="●"/>
            </a:pPr>
            <a:r>
              <a:rPr lang="en" dirty="0"/>
              <a:t>General Purpose </a:t>
            </a:r>
            <a:r>
              <a:rPr lang="en" dirty="0" err="1"/>
              <a:t>Input/Output</a:t>
            </a:r>
            <a:r>
              <a:rPr lang="en" dirty="0"/>
              <a:t> (GPIO) programming. </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t>
            </a:r>
            <a:r>
              <a:rPr lang="en" dirty="0" err="1"/>
              <a:t>BeagleBone</a:t>
            </a:r>
            <a:r>
              <a:rPr lang="en" dirty="0"/>
              <a:t> has pins dedicated to different protocols (PWM, UART, I2C, </a:t>
            </a:r>
            <a:r>
              <a:rPr lang="en" dirty="0" err="1"/>
              <a:t>etc</a:t>
            </a:r>
            <a:r>
              <a:rPr lang="en" dirty="0"/>
              <a:t>). However, there are cases where a sensor or peripheral device will not use a standard protocol such as I2C or SPI. For this we use GPIO.</a:t>
            </a:r>
            <a:endParaRPr dirty="0"/>
          </a:p>
          <a:p>
            <a:pPr marL="0" lvl="0" indent="0" algn="l" rtl="0">
              <a:spcBef>
                <a:spcPts val="1600"/>
              </a:spcBef>
              <a:spcAft>
                <a:spcPts val="0"/>
              </a:spcAft>
              <a:buNone/>
            </a:pPr>
            <a:r>
              <a:rPr lang="en" dirty="0"/>
              <a:t>We will use GPIO pins to </a:t>
            </a:r>
            <a:endParaRPr dirty="0"/>
          </a:p>
          <a:p>
            <a:pPr marL="457200" lvl="0" indent="-342900" algn="l" rtl="0">
              <a:spcBef>
                <a:spcPts val="0"/>
              </a:spcBef>
              <a:spcAft>
                <a:spcPts val="0"/>
              </a:spcAft>
              <a:buSzPts val="1800"/>
              <a:buChar char="●"/>
            </a:pPr>
            <a:r>
              <a:rPr lang="en" dirty="0"/>
              <a:t>Detect a button push that prompts us to stop sampling the temperature and exit the program.</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GPIO</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2644</Words>
  <Application>Microsoft Macintosh PowerPoint</Application>
  <PresentationFormat>On-screen Show (16:9)</PresentationFormat>
  <Paragraphs>255</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Arial</vt:lpstr>
      <vt:lpstr>Consolas</vt:lpstr>
      <vt:lpstr>Roboto Mono</vt:lpstr>
      <vt:lpstr>Simple Light</vt:lpstr>
      <vt:lpstr>Week 7, 1F</vt:lpstr>
      <vt:lpstr>Announcements</vt:lpstr>
      <vt:lpstr>Midterm statistics</vt:lpstr>
      <vt:lpstr>Project 4b</vt:lpstr>
      <vt:lpstr>Project 4b - Overview</vt:lpstr>
      <vt:lpstr>How to connect Grove temperature sensor?</vt:lpstr>
      <vt:lpstr>How to control the temperature sensor?</vt:lpstr>
      <vt:lpstr>MRAA Library</vt:lpstr>
      <vt:lpstr>GPIO</vt:lpstr>
      <vt:lpstr>AIO</vt:lpstr>
      <vt:lpstr>Project 4b requirements</vt:lpstr>
      <vt:lpstr>Reading temperature values from Grove</vt:lpstr>
      <vt:lpstr>Sample program</vt:lpstr>
      <vt:lpstr>Sample program</vt:lpstr>
      <vt:lpstr>MRAA functions/variables to unpack</vt:lpstr>
      <vt:lpstr>mraa_gpio_context</vt:lpstr>
      <vt:lpstr>mraa_gpio_init</vt:lpstr>
      <vt:lpstr>mraa_gpio_dir</vt:lpstr>
      <vt:lpstr>mraa_gpio_close</vt:lpstr>
      <vt:lpstr>mraa_gpio_read</vt:lpstr>
      <vt:lpstr>Button Input / Output - Discrete</vt:lpstr>
      <vt:lpstr>Analog Input / Output</vt:lpstr>
      <vt:lpstr>Converting Analog to Digital Signal</vt:lpstr>
      <vt:lpstr>mraa_aio_context</vt:lpstr>
      <vt:lpstr>mraa_aio_init</vt:lpstr>
      <vt:lpstr>mraa_aio_read</vt:lpstr>
      <vt:lpstr>mraa_aio_close</vt:lpstr>
      <vt:lpstr>Aside - Calculating Temperature </vt:lpstr>
      <vt:lpstr>Aside - Converting from Celsius to Fahrenheit</vt:lpstr>
      <vt:lpstr>Implementing 4b</vt:lpstr>
      <vt:lpstr>Implementing 4b - commands</vt:lpstr>
      <vt:lpstr>Commands to be supported</vt:lpstr>
      <vt:lpstr>Beaglebone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1F</dc:title>
  <cp:lastModifiedBy>KAREN QUADROS</cp:lastModifiedBy>
  <cp:revision>2</cp:revision>
  <dcterms:modified xsi:type="dcterms:W3CDTF">2020-02-21T21:38:10Z</dcterms:modified>
</cp:coreProperties>
</file>